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4"/>
  </p:notesMasterIdLst>
  <p:sldIdLst>
    <p:sldId id="303" r:id="rId2"/>
    <p:sldId id="311" r:id="rId3"/>
    <p:sldId id="312" r:id="rId4"/>
    <p:sldId id="313" r:id="rId5"/>
    <p:sldId id="334" r:id="rId6"/>
    <p:sldId id="314" r:id="rId7"/>
    <p:sldId id="335" r:id="rId8"/>
    <p:sldId id="337" r:id="rId9"/>
    <p:sldId id="336" r:id="rId10"/>
    <p:sldId id="338" r:id="rId11"/>
    <p:sldId id="339" r:id="rId12"/>
    <p:sldId id="316" r:id="rId13"/>
    <p:sldId id="318" r:id="rId14"/>
    <p:sldId id="319" r:id="rId15"/>
    <p:sldId id="320" r:id="rId16"/>
    <p:sldId id="322" r:id="rId17"/>
    <p:sldId id="342" r:id="rId18"/>
    <p:sldId id="341" r:id="rId19"/>
    <p:sldId id="343" r:id="rId20"/>
    <p:sldId id="347" r:id="rId21"/>
    <p:sldId id="346" r:id="rId22"/>
    <p:sldId id="345" r:id="rId23"/>
    <p:sldId id="344" r:id="rId24"/>
    <p:sldId id="348" r:id="rId25"/>
    <p:sldId id="349" r:id="rId26"/>
    <p:sldId id="351" r:id="rId27"/>
    <p:sldId id="333" r:id="rId28"/>
    <p:sldId id="321" r:id="rId29"/>
    <p:sldId id="352" r:id="rId30"/>
    <p:sldId id="357" r:id="rId31"/>
    <p:sldId id="358" r:id="rId32"/>
    <p:sldId id="360" r:id="rId33"/>
    <p:sldId id="359" r:id="rId34"/>
    <p:sldId id="361" r:id="rId35"/>
    <p:sldId id="363" r:id="rId36"/>
    <p:sldId id="364" r:id="rId37"/>
    <p:sldId id="353" r:id="rId38"/>
    <p:sldId id="330" r:id="rId39"/>
    <p:sldId id="372" r:id="rId40"/>
    <p:sldId id="329" r:id="rId41"/>
    <p:sldId id="373" r:id="rId42"/>
    <p:sldId id="374" r:id="rId43"/>
    <p:sldId id="375" r:id="rId44"/>
    <p:sldId id="376" r:id="rId45"/>
    <p:sldId id="377" r:id="rId46"/>
    <p:sldId id="378" r:id="rId47"/>
    <p:sldId id="379" r:id="rId48"/>
    <p:sldId id="390" r:id="rId49"/>
    <p:sldId id="380" r:id="rId50"/>
    <p:sldId id="381" r:id="rId51"/>
    <p:sldId id="328" r:id="rId52"/>
    <p:sldId id="382" r:id="rId53"/>
    <p:sldId id="327" r:id="rId54"/>
    <p:sldId id="325" r:id="rId55"/>
    <p:sldId id="384" r:id="rId56"/>
    <p:sldId id="385" r:id="rId57"/>
    <p:sldId id="386" r:id="rId58"/>
    <p:sldId id="387" r:id="rId59"/>
    <p:sldId id="388" r:id="rId60"/>
    <p:sldId id="324" r:id="rId61"/>
    <p:sldId id="310" r:id="rId62"/>
    <p:sldId id="391" r:id="rId6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70A82-3543-44C5-AA7C-96022ACA9A47}" type="datetimeFigureOut">
              <a:rPr lang="tr-TR" smtClean="0"/>
              <a:pPr/>
              <a:t>05.06.2017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89AD45-5BEE-48B4-8128-EF78DE7909A6}" type="slidenum">
              <a:rPr lang="tr-TR" smtClean="0"/>
              <a:pPr/>
              <a:t>‹#›</a:t>
            </a:fld>
            <a:endParaRPr lang="tr-TR"/>
          </a:p>
        </p:txBody>
      </p:sp>
    </p:spTree>
    <p:extLst>
      <p:ext uri="{BB962C8B-B14F-4D97-AF65-F5344CB8AC3E}">
        <p14:creationId xmlns="" xmlns:p14="http://schemas.microsoft.com/office/powerpoint/2010/main" val="646043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E89AD45-5BEE-48B4-8128-EF78DE7909A6}" type="slidenum">
              <a:rPr lang="tr-TR" smtClean="0"/>
              <a:pPr/>
              <a:t>62</a:t>
            </a:fld>
            <a:endParaRPr lang="tr-TR"/>
          </a:p>
        </p:txBody>
      </p:sp>
    </p:spTree>
    <p:extLst>
      <p:ext uri="{BB962C8B-B14F-4D97-AF65-F5344CB8AC3E}">
        <p14:creationId xmlns="" xmlns:p14="http://schemas.microsoft.com/office/powerpoint/2010/main" val="130798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
        <p:nvSpPr>
          <p:cNvPr id="12" name="Date Placeholder 3"/>
          <p:cNvSpPr>
            <a:spLocks noGrp="1"/>
          </p:cNvSpPr>
          <p:nvPr>
            <p:ph type="dt" sz="half" idx="10"/>
          </p:nvPr>
        </p:nvSpPr>
        <p:spPr/>
        <p:txBody>
          <a:bodyPr/>
          <a:lstStyle>
            <a:lvl1pPr>
              <a:defRPr/>
            </a:lvl1pPr>
          </a:lstStyle>
          <a:p>
            <a:pPr>
              <a:defRPr/>
            </a:pPr>
            <a:fld id="{0F12BD02-E3A4-4EDA-BC02-847FB351DF53}" type="datetimeFigureOut">
              <a:rPr lang="tr-TR"/>
              <a:pPr>
                <a:defRPr/>
              </a:pPr>
              <a:t>05.06.2017</a:t>
            </a:fld>
            <a:endParaRPr lang="tr-TR"/>
          </a:p>
        </p:txBody>
      </p:sp>
      <p:sp>
        <p:nvSpPr>
          <p:cNvPr id="13" name="Footer Placeholder 4"/>
          <p:cNvSpPr>
            <a:spLocks noGrp="1"/>
          </p:cNvSpPr>
          <p:nvPr>
            <p:ph type="ftr" sz="quarter" idx="11"/>
          </p:nvPr>
        </p:nvSpPr>
        <p:spPr/>
        <p:txBody>
          <a:bodyPr/>
          <a:lstStyle>
            <a:lvl1pPr>
              <a:defRPr/>
            </a:lvl1pPr>
          </a:lstStyle>
          <a:p>
            <a:pPr>
              <a:defRPr/>
            </a:pPr>
            <a:endParaRPr lang="tr-TR"/>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3A90E31F-E4B6-4967-8937-4D3CFB11881E}" type="slidenum">
              <a:rPr lang="tr-TR"/>
              <a:pPr>
                <a:defRPr/>
              </a:pPr>
              <a:t>‹#›</a:t>
            </a:fld>
            <a:endParaRPr lang="tr-TR"/>
          </a:p>
        </p:txBody>
      </p:sp>
    </p:spTree>
    <p:extLst>
      <p:ext uri="{BB962C8B-B14F-4D97-AF65-F5344CB8AC3E}">
        <p14:creationId xmlns="" xmlns:p14="http://schemas.microsoft.com/office/powerpoint/2010/main" val="3293229242"/>
      </p:ext>
    </p:extLst>
  </p:cSld>
  <p:clrMapOvr>
    <a:masterClrMapping/>
  </p:clrMapOvr>
  <p:transition spd="slow" advClick="0" advTm="2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18634079-48E4-4576-B267-E87ACCC7BB63}" type="datetimeFigureOut">
              <a:rPr lang="tr-TR"/>
              <a:pPr>
                <a:defRPr/>
              </a:pPr>
              <a:t>05.06.2017</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11B63E0E-9838-49C0-A1D6-7C0CE8ECE59E}" type="slidenum">
              <a:rPr lang="tr-TR"/>
              <a:pPr>
                <a:defRPr/>
              </a:pPr>
              <a:t>‹#›</a:t>
            </a:fld>
            <a:endParaRPr lang="tr-TR"/>
          </a:p>
        </p:txBody>
      </p:sp>
    </p:spTree>
    <p:extLst>
      <p:ext uri="{BB962C8B-B14F-4D97-AF65-F5344CB8AC3E}">
        <p14:creationId xmlns="" xmlns:p14="http://schemas.microsoft.com/office/powerpoint/2010/main" val="395143493"/>
      </p:ext>
    </p:extLst>
  </p:cSld>
  <p:clrMapOvr>
    <a:masterClrMapping/>
  </p:clrMapOvr>
  <p:transition spd="slow" advClick="0" advTm="2000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5C29EE97-1C84-41B5-9BF4-0E1456BD7686}" type="datetimeFigureOut">
              <a:rPr lang="tr-TR"/>
              <a:pPr>
                <a:defRPr/>
              </a:pPr>
              <a:t>05.06.2017</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44F4DC0A-164C-4E67-BF2E-BCB71D7EEF57}" type="slidenum">
              <a:rPr lang="tr-TR"/>
              <a:pPr>
                <a:defRPr/>
              </a:pPr>
              <a:t>‹#›</a:t>
            </a:fld>
            <a:endParaRPr lang="tr-TR"/>
          </a:p>
        </p:txBody>
      </p:sp>
    </p:spTree>
    <p:extLst>
      <p:ext uri="{BB962C8B-B14F-4D97-AF65-F5344CB8AC3E}">
        <p14:creationId xmlns="" xmlns:p14="http://schemas.microsoft.com/office/powerpoint/2010/main" val="4251111101"/>
      </p:ext>
    </p:extLst>
  </p:cSld>
  <p:clrMapOvr>
    <a:masterClrMapping/>
  </p:clrMapOvr>
  <p:transition spd="slow" advClick="0" advTm="2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6C920E6E-DA5C-44E9-8977-628D7D20EDE8}" type="datetimeFigureOut">
              <a:rPr lang="tr-TR"/>
              <a:pPr>
                <a:defRPr/>
              </a:pPr>
              <a:t>05.06.2017</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BB8F0959-8DA1-4726-A04F-5A3DBF4122A6}" type="slidenum">
              <a:rPr lang="tr-TR"/>
              <a:pPr>
                <a:defRPr/>
              </a:pPr>
              <a:t>‹#›</a:t>
            </a:fld>
            <a:endParaRPr lang="tr-TR"/>
          </a:p>
        </p:txBody>
      </p:sp>
    </p:spTree>
    <p:extLst>
      <p:ext uri="{BB962C8B-B14F-4D97-AF65-F5344CB8AC3E}">
        <p14:creationId xmlns="" xmlns:p14="http://schemas.microsoft.com/office/powerpoint/2010/main" val="3255631984"/>
      </p:ext>
    </p:extLst>
  </p:cSld>
  <p:clrMapOvr>
    <a:masterClrMapping/>
  </p:clrMapOvr>
  <p:transition spd="slow" advClick="0" advTm="20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0" name="Date Placeholder 3"/>
          <p:cNvSpPr>
            <a:spLocks noGrp="1"/>
          </p:cNvSpPr>
          <p:nvPr>
            <p:ph type="dt" sz="half" idx="10"/>
          </p:nvPr>
        </p:nvSpPr>
        <p:spPr/>
        <p:txBody>
          <a:bodyPr/>
          <a:lstStyle>
            <a:lvl1pPr>
              <a:defRPr/>
            </a:lvl1pPr>
          </a:lstStyle>
          <a:p>
            <a:pPr>
              <a:defRPr/>
            </a:pPr>
            <a:fld id="{C39370B7-486D-412B-8257-801C73AF038E}" type="datetimeFigureOut">
              <a:rPr lang="tr-TR"/>
              <a:pPr>
                <a:defRPr/>
              </a:pPr>
              <a:t>05.06.2017</a:t>
            </a:fld>
            <a:endParaRPr lang="tr-TR"/>
          </a:p>
        </p:txBody>
      </p:sp>
      <p:sp>
        <p:nvSpPr>
          <p:cNvPr id="11" name="Footer Placeholder 4"/>
          <p:cNvSpPr>
            <a:spLocks noGrp="1"/>
          </p:cNvSpPr>
          <p:nvPr>
            <p:ph type="ftr" sz="quarter" idx="11"/>
          </p:nvPr>
        </p:nvSpPr>
        <p:spPr/>
        <p:txBody>
          <a:bodyPr/>
          <a:lstStyle>
            <a:lvl1pPr>
              <a:defRPr/>
            </a:lvl1pPr>
          </a:lstStyle>
          <a:p>
            <a:pPr>
              <a:defRPr/>
            </a:pPr>
            <a:endParaRPr lang="tr-TR"/>
          </a:p>
        </p:txBody>
      </p:sp>
      <p:sp>
        <p:nvSpPr>
          <p:cNvPr id="12" name="Slide Number Placeholder 5"/>
          <p:cNvSpPr>
            <a:spLocks noGrp="1"/>
          </p:cNvSpPr>
          <p:nvPr>
            <p:ph type="sldNum" sz="quarter" idx="12"/>
          </p:nvPr>
        </p:nvSpPr>
        <p:spPr/>
        <p:txBody>
          <a:bodyPr/>
          <a:lstStyle>
            <a:lvl1pPr>
              <a:defRPr/>
            </a:lvl1pPr>
          </a:lstStyle>
          <a:p>
            <a:pPr>
              <a:defRPr/>
            </a:pPr>
            <a:fld id="{882BCA51-2F70-4F62-B3A1-1D2F8B7A278E}" type="slidenum">
              <a:rPr lang="tr-TR"/>
              <a:pPr>
                <a:defRPr/>
              </a:pPr>
              <a:t>‹#›</a:t>
            </a:fld>
            <a:endParaRPr lang="tr-TR"/>
          </a:p>
        </p:txBody>
      </p:sp>
    </p:spTree>
    <p:extLst>
      <p:ext uri="{BB962C8B-B14F-4D97-AF65-F5344CB8AC3E}">
        <p14:creationId xmlns="" xmlns:p14="http://schemas.microsoft.com/office/powerpoint/2010/main" val="1313604248"/>
      </p:ext>
    </p:extLst>
  </p:cSld>
  <p:clrMapOvr>
    <a:masterClrMapping/>
  </p:clrMapOvr>
  <p:transition spd="slow" advClick="0" advTm="2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8D36AAC4-C494-4E3C-8A04-12A35E75527D}" type="datetimeFigureOut">
              <a:rPr lang="tr-TR"/>
              <a:pPr>
                <a:defRPr/>
              </a:pPr>
              <a:t>05.06.2017</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E9C08B04-CA7D-4CC2-BB0F-6F9F8ADED39F}" type="slidenum">
              <a:rPr lang="tr-TR"/>
              <a:pPr>
                <a:defRPr/>
              </a:pPr>
              <a:t>‹#›</a:t>
            </a:fld>
            <a:endParaRPr lang="tr-TR"/>
          </a:p>
        </p:txBody>
      </p:sp>
    </p:spTree>
    <p:extLst>
      <p:ext uri="{BB962C8B-B14F-4D97-AF65-F5344CB8AC3E}">
        <p14:creationId xmlns="" xmlns:p14="http://schemas.microsoft.com/office/powerpoint/2010/main" val="3929740029"/>
      </p:ext>
    </p:extLst>
  </p:cSld>
  <p:clrMapOvr>
    <a:masterClrMapping/>
  </p:clrMapOvr>
  <p:transition spd="slow" advClick="0" advTm="2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CADCA5B0-F5BA-442E-9681-FA5E22AA0254}" type="datetimeFigureOut">
              <a:rPr lang="tr-TR"/>
              <a:pPr>
                <a:defRPr/>
              </a:pPr>
              <a:t>05.06.2017</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DA962D25-5C6A-48EE-B928-C5C269FFCB72}" type="slidenum">
              <a:rPr lang="tr-TR"/>
              <a:pPr>
                <a:defRPr/>
              </a:pPr>
              <a:t>‹#›</a:t>
            </a:fld>
            <a:endParaRPr lang="tr-TR"/>
          </a:p>
        </p:txBody>
      </p:sp>
    </p:spTree>
    <p:extLst>
      <p:ext uri="{BB962C8B-B14F-4D97-AF65-F5344CB8AC3E}">
        <p14:creationId xmlns="" xmlns:p14="http://schemas.microsoft.com/office/powerpoint/2010/main" val="3015863695"/>
      </p:ext>
    </p:extLst>
  </p:cSld>
  <p:clrMapOvr>
    <a:masterClrMapping/>
  </p:clrMapOvr>
  <p:transition spd="slow" advClick="0" advTm="2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EC2501F3-3D6C-4036-892B-1C908AB40774}" type="datetimeFigureOut">
              <a:rPr lang="tr-TR"/>
              <a:pPr>
                <a:defRPr/>
              </a:pPr>
              <a:t>05.06.2017</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A86D8884-1453-4F6F-BA39-724D27251F2E}" type="slidenum">
              <a:rPr lang="tr-TR"/>
              <a:pPr>
                <a:defRPr/>
              </a:pPr>
              <a:t>‹#›</a:t>
            </a:fld>
            <a:endParaRPr lang="tr-TR"/>
          </a:p>
        </p:txBody>
      </p:sp>
    </p:spTree>
    <p:extLst>
      <p:ext uri="{BB962C8B-B14F-4D97-AF65-F5344CB8AC3E}">
        <p14:creationId xmlns="" xmlns:p14="http://schemas.microsoft.com/office/powerpoint/2010/main" val="541489788"/>
      </p:ext>
    </p:extLst>
  </p:cSld>
  <p:clrMapOvr>
    <a:masterClrMapping/>
  </p:clrMapOvr>
  <p:transition spd="slow" advClick="0" advTm="2000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872BE44-3711-4C26-B5BE-19F1AF1FD0D0}" type="datetimeFigureOut">
              <a:rPr lang="tr-TR"/>
              <a:pPr>
                <a:defRPr/>
              </a:pPr>
              <a:t>05.06.2017</a:t>
            </a:fld>
            <a:endParaRPr lang="tr-TR"/>
          </a:p>
        </p:txBody>
      </p:sp>
      <p:sp>
        <p:nvSpPr>
          <p:cNvPr id="5" name="Footer Placeholder 2"/>
          <p:cNvSpPr>
            <a:spLocks noGrp="1"/>
          </p:cNvSpPr>
          <p:nvPr>
            <p:ph type="ftr" sz="quarter" idx="11"/>
          </p:nvPr>
        </p:nvSpPr>
        <p:spPr/>
        <p:txBody>
          <a:bodyPr/>
          <a:lstStyle>
            <a:lvl1pPr>
              <a:defRPr/>
            </a:lvl1pPr>
          </a:lstStyle>
          <a:p>
            <a:pPr>
              <a:defRPr/>
            </a:pPr>
            <a:endParaRPr lang="tr-TR"/>
          </a:p>
        </p:txBody>
      </p:sp>
      <p:sp>
        <p:nvSpPr>
          <p:cNvPr id="6" name="Slide Number Placeholder 3"/>
          <p:cNvSpPr>
            <a:spLocks noGrp="1"/>
          </p:cNvSpPr>
          <p:nvPr>
            <p:ph type="sldNum" sz="quarter" idx="12"/>
          </p:nvPr>
        </p:nvSpPr>
        <p:spPr/>
        <p:txBody>
          <a:bodyPr/>
          <a:lstStyle>
            <a:lvl1pPr>
              <a:defRPr/>
            </a:lvl1pPr>
          </a:lstStyle>
          <a:p>
            <a:pPr>
              <a:defRPr/>
            </a:pPr>
            <a:fld id="{7F83B25D-DAE4-4E82-A561-B71F9211D19B}" type="slidenum">
              <a:rPr lang="tr-TR"/>
              <a:pPr>
                <a:defRPr/>
              </a:pPr>
              <a:t>‹#›</a:t>
            </a:fld>
            <a:endParaRPr lang="tr-TR"/>
          </a:p>
        </p:txBody>
      </p:sp>
    </p:spTree>
    <p:extLst>
      <p:ext uri="{BB962C8B-B14F-4D97-AF65-F5344CB8AC3E}">
        <p14:creationId xmlns="" xmlns:p14="http://schemas.microsoft.com/office/powerpoint/2010/main" val="402663984"/>
      </p:ext>
    </p:extLst>
  </p:cSld>
  <p:clrMapOvr>
    <a:masterClrMapping/>
  </p:clrMapOvr>
  <p:transition spd="slow" advClick="0" advTm="20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tr-TR" smtClean="0"/>
              <a:t>Asıl başlık stili için tıklatın</a:t>
            </a:r>
            <a:endParaRPr lang="en-US" dirty="0"/>
          </a:p>
        </p:txBody>
      </p:sp>
      <p:sp>
        <p:nvSpPr>
          <p:cNvPr id="9" name="Date Placeholder 4"/>
          <p:cNvSpPr>
            <a:spLocks noGrp="1"/>
          </p:cNvSpPr>
          <p:nvPr>
            <p:ph type="dt" sz="half" idx="10"/>
          </p:nvPr>
        </p:nvSpPr>
        <p:spPr/>
        <p:txBody>
          <a:bodyPr/>
          <a:lstStyle>
            <a:lvl1pPr>
              <a:defRPr/>
            </a:lvl1pPr>
          </a:lstStyle>
          <a:p>
            <a:pPr>
              <a:defRPr/>
            </a:pPr>
            <a:fld id="{CE200B79-AC4E-4AA5-B7DE-D0D96EB6854E}" type="datetimeFigureOut">
              <a:rPr lang="tr-TR"/>
              <a:pPr>
                <a:defRPr/>
              </a:pPr>
              <a:t>05.06.2017</a:t>
            </a:fld>
            <a:endParaRPr lang="tr-TR"/>
          </a:p>
        </p:txBody>
      </p:sp>
      <p:sp>
        <p:nvSpPr>
          <p:cNvPr id="10" name="Footer Placeholder 5"/>
          <p:cNvSpPr>
            <a:spLocks noGrp="1"/>
          </p:cNvSpPr>
          <p:nvPr>
            <p:ph type="ftr" sz="quarter" idx="11"/>
          </p:nvPr>
        </p:nvSpPr>
        <p:spPr/>
        <p:txBody>
          <a:bodyPr/>
          <a:lstStyle>
            <a:lvl1pPr>
              <a:defRPr/>
            </a:lvl1pPr>
          </a:lstStyle>
          <a:p>
            <a:pPr>
              <a:defRPr/>
            </a:pPr>
            <a:endParaRPr lang="tr-TR"/>
          </a:p>
        </p:txBody>
      </p:sp>
      <p:sp>
        <p:nvSpPr>
          <p:cNvPr id="11" name="Slide Number Placeholder 6"/>
          <p:cNvSpPr>
            <a:spLocks noGrp="1"/>
          </p:cNvSpPr>
          <p:nvPr>
            <p:ph type="sldNum" sz="quarter" idx="12"/>
          </p:nvPr>
        </p:nvSpPr>
        <p:spPr/>
        <p:txBody>
          <a:bodyPr/>
          <a:lstStyle>
            <a:lvl1pPr>
              <a:defRPr/>
            </a:lvl1pPr>
          </a:lstStyle>
          <a:p>
            <a:pPr>
              <a:defRPr/>
            </a:pPr>
            <a:fld id="{46BD778D-2685-4F75-90E3-260E080D33F8}" type="slidenum">
              <a:rPr lang="tr-TR"/>
              <a:pPr>
                <a:defRPr/>
              </a:pPr>
              <a:t>‹#›</a:t>
            </a:fld>
            <a:endParaRPr lang="tr-TR"/>
          </a:p>
        </p:txBody>
      </p:sp>
    </p:spTree>
    <p:extLst>
      <p:ext uri="{BB962C8B-B14F-4D97-AF65-F5344CB8AC3E}">
        <p14:creationId xmlns="" xmlns:p14="http://schemas.microsoft.com/office/powerpoint/2010/main" val="3402650069"/>
      </p:ext>
    </p:extLst>
  </p:cSld>
  <p:clrMapOvr>
    <a:masterClrMapping/>
  </p:clrMapOvr>
  <p:transition spd="slow" advClick="0" advTm="20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tr-TR" smtClean="0"/>
              <a:t>Asıl başlık stili için tıklatın</a:t>
            </a:r>
            <a:endParaRPr lang="en-US" dirty="0"/>
          </a:p>
        </p:txBody>
      </p:sp>
      <p:sp>
        <p:nvSpPr>
          <p:cNvPr id="11" name="Date Placeholder 4"/>
          <p:cNvSpPr>
            <a:spLocks noGrp="1"/>
          </p:cNvSpPr>
          <p:nvPr>
            <p:ph type="dt" sz="half" idx="10"/>
          </p:nvPr>
        </p:nvSpPr>
        <p:spPr/>
        <p:txBody>
          <a:bodyPr/>
          <a:lstStyle>
            <a:lvl1pPr>
              <a:defRPr/>
            </a:lvl1pPr>
          </a:lstStyle>
          <a:p>
            <a:pPr>
              <a:defRPr/>
            </a:pPr>
            <a:fld id="{81D2A3A0-43E7-47FE-90E2-ECDDE163BDC8}" type="datetimeFigureOut">
              <a:rPr lang="tr-TR"/>
              <a:pPr>
                <a:defRPr/>
              </a:pPr>
              <a:t>05.06.2017</a:t>
            </a:fld>
            <a:endParaRPr lang="tr-TR"/>
          </a:p>
        </p:txBody>
      </p:sp>
      <p:sp>
        <p:nvSpPr>
          <p:cNvPr id="12" name="Slide Number Placeholder 6"/>
          <p:cNvSpPr>
            <a:spLocks noGrp="1"/>
          </p:cNvSpPr>
          <p:nvPr>
            <p:ph type="sldNum" sz="quarter" idx="11"/>
          </p:nvPr>
        </p:nvSpPr>
        <p:spPr/>
        <p:txBody>
          <a:bodyPr/>
          <a:lstStyle>
            <a:lvl1pPr>
              <a:defRPr/>
            </a:lvl1pPr>
          </a:lstStyle>
          <a:p>
            <a:pPr>
              <a:defRPr/>
            </a:pPr>
            <a:fld id="{C393226D-D05E-4FC0-99D9-B0081A7F9882}" type="slidenum">
              <a:rPr lang="tr-TR"/>
              <a:pPr>
                <a:defRPr/>
              </a:pPr>
              <a:t>‹#›</a:t>
            </a:fld>
            <a:endParaRPr lang="tr-TR"/>
          </a:p>
        </p:txBody>
      </p:sp>
      <p:sp>
        <p:nvSpPr>
          <p:cNvPr id="13" name="Footer Placeholder 5"/>
          <p:cNvSpPr>
            <a:spLocks noGrp="1"/>
          </p:cNvSpPr>
          <p:nvPr>
            <p:ph type="ftr" sz="quarter" idx="12"/>
          </p:nvPr>
        </p:nvSpPr>
        <p:spPr/>
        <p:txBody>
          <a:bodyPr/>
          <a:lstStyle>
            <a:lvl1pPr>
              <a:defRPr/>
            </a:lvl1pPr>
          </a:lstStyle>
          <a:p>
            <a:pPr>
              <a:defRPr/>
            </a:pPr>
            <a:endParaRPr lang="tr-TR"/>
          </a:p>
        </p:txBody>
      </p:sp>
    </p:spTree>
    <p:extLst>
      <p:ext uri="{BB962C8B-B14F-4D97-AF65-F5344CB8AC3E}">
        <p14:creationId xmlns="" xmlns:p14="http://schemas.microsoft.com/office/powerpoint/2010/main" val="3885270983"/>
      </p:ext>
    </p:extLst>
  </p:cSld>
  <p:clrMapOvr>
    <a:masterClrMapping/>
  </p:clrMapOvr>
  <p:transition spd="slow" advClick="0" advTm="2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cs typeface="+mn-cs"/>
              </a:defRPr>
            </a:lvl1pPr>
          </a:lstStyle>
          <a:p>
            <a:pPr>
              <a:defRPr/>
            </a:pPr>
            <a:fld id="{C389CE8A-F608-4508-9D46-30953D982331}" type="datetimeFigureOut">
              <a:rPr lang="tr-TR"/>
              <a:pPr>
                <a:defRPr/>
              </a:pPr>
              <a:t>05.06.2017</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cs typeface="+mn-cs"/>
              </a:defRPr>
            </a:lvl1pPr>
          </a:lstStyle>
          <a:p>
            <a:pPr>
              <a:defRPr/>
            </a:pPr>
            <a:fld id="{6059455A-6229-4460-AE29-C06C7C85B72B}" type="slidenum">
              <a:rPr lang="tr-TR"/>
              <a:pPr>
                <a:defRPr/>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3707" r:id="rId1"/>
    <p:sldLayoutId id="2147483702" r:id="rId2"/>
    <p:sldLayoutId id="2147483708" r:id="rId3"/>
    <p:sldLayoutId id="2147483703" r:id="rId4"/>
    <p:sldLayoutId id="2147483704" r:id="rId5"/>
    <p:sldLayoutId id="2147483705" r:id="rId6"/>
    <p:sldLayoutId id="2147483709" r:id="rId7"/>
    <p:sldLayoutId id="2147483710" r:id="rId8"/>
    <p:sldLayoutId id="2147483711" r:id="rId9"/>
    <p:sldLayoutId id="2147483706" r:id="rId10"/>
    <p:sldLayoutId id="2147483712" r:id="rId11"/>
  </p:sldLayoutIdLst>
  <p:transition spd="slow" advClick="0" advTm="20000"/>
  <p:txStyles>
    <p:titleStyle>
      <a:lvl1pPr algn="ctr" rtl="0" eaLnBrk="1" fontAlgn="base" hangingPunct="1">
        <a:spcBef>
          <a:spcPct val="0"/>
        </a:spcBef>
        <a:spcAft>
          <a:spcPct val="0"/>
        </a:spcAft>
        <a:defRPr sz="3500" kern="1200" cap="all">
          <a:solidFill>
            <a:srgbClr val="6B7D72"/>
          </a:solidFill>
          <a:latin typeface="+mj-lt"/>
          <a:ea typeface="+mj-ea"/>
          <a:cs typeface="+mj-cs"/>
        </a:defRPr>
      </a:lvl1pPr>
      <a:lvl2pPr algn="ctr" rtl="0" eaLnBrk="1" fontAlgn="base" hangingPunct="1">
        <a:spcBef>
          <a:spcPct val="0"/>
        </a:spcBef>
        <a:spcAft>
          <a:spcPct val="0"/>
        </a:spcAft>
        <a:defRPr sz="3500">
          <a:solidFill>
            <a:srgbClr val="6B7D72"/>
          </a:solidFill>
          <a:latin typeface="Arial" pitchFamily="34" charset="0"/>
        </a:defRPr>
      </a:lvl2pPr>
      <a:lvl3pPr algn="ctr" rtl="0" eaLnBrk="1" fontAlgn="base" hangingPunct="1">
        <a:spcBef>
          <a:spcPct val="0"/>
        </a:spcBef>
        <a:spcAft>
          <a:spcPct val="0"/>
        </a:spcAft>
        <a:defRPr sz="3500">
          <a:solidFill>
            <a:srgbClr val="6B7D72"/>
          </a:solidFill>
          <a:latin typeface="Arial" pitchFamily="34" charset="0"/>
        </a:defRPr>
      </a:lvl3pPr>
      <a:lvl4pPr algn="ctr" rtl="0" eaLnBrk="1" fontAlgn="base" hangingPunct="1">
        <a:spcBef>
          <a:spcPct val="0"/>
        </a:spcBef>
        <a:spcAft>
          <a:spcPct val="0"/>
        </a:spcAft>
        <a:defRPr sz="3500">
          <a:solidFill>
            <a:srgbClr val="6B7D72"/>
          </a:solidFill>
          <a:latin typeface="Arial" pitchFamily="34" charset="0"/>
        </a:defRPr>
      </a:lvl4pPr>
      <a:lvl5pPr algn="ctr" rtl="0" eaLnBrk="1" fontAlgn="base" hangingPunct="1">
        <a:spcBef>
          <a:spcPct val="0"/>
        </a:spcBef>
        <a:spcAft>
          <a:spcPct val="0"/>
        </a:spcAft>
        <a:defRPr sz="3500">
          <a:solidFill>
            <a:srgbClr val="6B7D72"/>
          </a:solidFill>
          <a:latin typeface="Arial" pitchFamily="34" charset="0"/>
        </a:defRPr>
      </a:lvl5pPr>
      <a:lvl6pPr marL="457200" algn="ctr" rtl="0" eaLnBrk="1" fontAlgn="base" hangingPunct="1">
        <a:spcBef>
          <a:spcPct val="0"/>
        </a:spcBef>
        <a:spcAft>
          <a:spcPct val="0"/>
        </a:spcAft>
        <a:defRPr sz="3500">
          <a:solidFill>
            <a:srgbClr val="6B7D72"/>
          </a:solidFill>
          <a:latin typeface="Arial" pitchFamily="34" charset="0"/>
        </a:defRPr>
      </a:lvl6pPr>
      <a:lvl7pPr marL="914400" algn="ctr" rtl="0" eaLnBrk="1" fontAlgn="base" hangingPunct="1">
        <a:spcBef>
          <a:spcPct val="0"/>
        </a:spcBef>
        <a:spcAft>
          <a:spcPct val="0"/>
        </a:spcAft>
        <a:defRPr sz="3500">
          <a:solidFill>
            <a:srgbClr val="6B7D72"/>
          </a:solidFill>
          <a:latin typeface="Arial" pitchFamily="34" charset="0"/>
        </a:defRPr>
      </a:lvl7pPr>
      <a:lvl8pPr marL="1371600" algn="ctr" rtl="0" eaLnBrk="1" fontAlgn="base" hangingPunct="1">
        <a:spcBef>
          <a:spcPct val="0"/>
        </a:spcBef>
        <a:spcAft>
          <a:spcPct val="0"/>
        </a:spcAft>
        <a:defRPr sz="3500">
          <a:solidFill>
            <a:srgbClr val="6B7D72"/>
          </a:solidFill>
          <a:latin typeface="Arial" pitchFamily="34" charset="0"/>
        </a:defRPr>
      </a:lvl8pPr>
      <a:lvl9pPr marL="1828800" algn="ctr" rtl="0" eaLnBrk="1" fontAlgn="base" hangingPunct="1">
        <a:spcBef>
          <a:spcPct val="0"/>
        </a:spcBef>
        <a:spcAft>
          <a:spcPct val="0"/>
        </a:spcAft>
        <a:defRPr sz="3500">
          <a:solidFill>
            <a:srgbClr val="6B7D72"/>
          </a:solidFill>
          <a:latin typeface="Arial" pitchFamily="34" charset="0"/>
        </a:defRPr>
      </a:lvl9pPr>
    </p:titleStyle>
    <p:bodyStyle>
      <a:lvl1pPr marL="342900" indent="-228600" algn="l" rtl="0" eaLnBrk="1" fontAlgn="base" hangingPunct="1">
        <a:spcBef>
          <a:spcPct val="20000"/>
        </a:spcBef>
        <a:spcAft>
          <a:spcPct val="0"/>
        </a:spcAft>
        <a:buClr>
          <a:schemeClr val="accent1"/>
        </a:buClr>
        <a:buFont typeface="Arial" pitchFamily="34" charset="0"/>
        <a:buChar char="•"/>
        <a:defRPr sz="2400" kern="1200">
          <a:solidFill>
            <a:schemeClr val="tx2"/>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itchFamily="34" charset="0"/>
        <a:buChar char="•"/>
        <a:defRPr sz="2000" kern="1200">
          <a:solidFill>
            <a:schemeClr val="tx2"/>
          </a:solidFill>
          <a:latin typeface="+mn-lt"/>
          <a:ea typeface="+mn-ea"/>
          <a:cs typeface="+mn-cs"/>
        </a:defRPr>
      </a:lvl2pPr>
      <a:lvl3pPr marL="914400" indent="-228600" algn="l" rtl="0" eaLnBrk="1" fontAlgn="base" hangingPunct="1">
        <a:spcBef>
          <a:spcPct val="20000"/>
        </a:spcBef>
        <a:spcAft>
          <a:spcPct val="0"/>
        </a:spcAft>
        <a:buClr>
          <a:srgbClr val="B5AE53"/>
        </a:buClr>
        <a:buFont typeface="Arial" pitchFamily="34" charset="0"/>
        <a:buChar char="•"/>
        <a:defRPr kern="1200">
          <a:solidFill>
            <a:schemeClr val="tx2"/>
          </a:solidFill>
          <a:latin typeface="+mn-lt"/>
          <a:ea typeface="+mn-ea"/>
          <a:cs typeface="+mn-cs"/>
        </a:defRPr>
      </a:lvl3pPr>
      <a:lvl4pPr marL="1279525" indent="-228600" algn="l" rtl="0" eaLnBrk="1" fontAlgn="base" hangingPunct="1">
        <a:spcBef>
          <a:spcPct val="20000"/>
        </a:spcBef>
        <a:spcAft>
          <a:spcPct val="0"/>
        </a:spcAft>
        <a:buClr>
          <a:srgbClr val="848058"/>
        </a:buClr>
        <a:buFont typeface="Arial" pitchFamily="34" charset="0"/>
        <a:buChar char="•"/>
        <a:defRPr sz="1600" kern="1200">
          <a:solidFill>
            <a:schemeClr val="tx2"/>
          </a:solidFill>
          <a:latin typeface="+mn-lt"/>
          <a:ea typeface="+mn-ea"/>
          <a:cs typeface="+mn-cs"/>
        </a:defRPr>
      </a:lvl4pPr>
      <a:lvl5pPr marL="1554163" indent="-228600" algn="l" rtl="0" eaLnBrk="1" fontAlgn="base" hangingPunct="1">
        <a:spcBef>
          <a:spcPct val="20000"/>
        </a:spcBef>
        <a:spcAft>
          <a:spcPct val="0"/>
        </a:spcAft>
        <a:buClr>
          <a:srgbClr val="E8B54D"/>
        </a:buClr>
        <a:buFont typeface="Arial"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fontScale="90000"/>
          </a:bodyPr>
          <a:lstStyle/>
          <a:p>
            <a:pPr fontAlgn="auto">
              <a:spcAft>
                <a:spcPts val="0"/>
              </a:spcAft>
              <a:defRPr/>
            </a:pPr>
            <a:r>
              <a:rPr lang="tr-TR" b="1" dirty="0" smtClean="0">
                <a:solidFill>
                  <a:schemeClr val="tx1"/>
                </a:solidFill>
                <a:latin typeface="+mn-lt"/>
              </a:rPr>
              <a:t>T.C. </a:t>
            </a:r>
            <a:r>
              <a:rPr lang="tr-TR" b="1" cap="none" dirty="0" smtClean="0">
                <a:solidFill>
                  <a:schemeClr val="tx1"/>
                </a:solidFill>
                <a:latin typeface="+mn-lt"/>
              </a:rPr>
              <a:t>Diyanet İşleri Başkanlığı</a:t>
            </a:r>
            <a:br>
              <a:rPr lang="tr-TR" b="1" cap="none" dirty="0" smtClean="0">
                <a:solidFill>
                  <a:schemeClr val="tx1"/>
                </a:solidFill>
                <a:latin typeface="+mn-lt"/>
              </a:rPr>
            </a:br>
            <a:r>
              <a:rPr lang="tr-TR" sz="3300" b="1" cap="none" dirty="0" smtClean="0">
                <a:solidFill>
                  <a:schemeClr val="tx1"/>
                </a:solidFill>
                <a:latin typeface="+mn-lt"/>
              </a:rPr>
              <a:t>Eğitim Hizmetleri Genel Müdürlüğü</a:t>
            </a:r>
            <a:endParaRPr lang="tr-TR" sz="3300" b="1" dirty="0">
              <a:solidFill>
                <a:schemeClr val="tx1"/>
              </a:solidFill>
              <a:latin typeface="+mn-lt"/>
            </a:endParaRPr>
          </a:p>
        </p:txBody>
      </p:sp>
      <p:sp>
        <p:nvSpPr>
          <p:cNvPr id="8195" name="İçerik Yer Tutucusu 2"/>
          <p:cNvSpPr>
            <a:spLocks noGrp="1"/>
          </p:cNvSpPr>
          <p:nvPr>
            <p:ph idx="1"/>
          </p:nvPr>
        </p:nvSpPr>
        <p:spPr/>
        <p:txBody>
          <a:bodyPr/>
          <a:lstStyle/>
          <a:p>
            <a:pPr marL="0" indent="0" algn="ctr">
              <a:buFont typeface="Arial" pitchFamily="34" charset="0"/>
              <a:buNone/>
            </a:pPr>
            <a:endParaRPr lang="tr-TR" b="1" dirty="0" smtClean="0">
              <a:solidFill>
                <a:srgbClr val="0070C0"/>
              </a:solidFill>
            </a:endParaRPr>
          </a:p>
          <a:p>
            <a:pPr marL="0" indent="0" algn="ctr">
              <a:buFont typeface="Arial" pitchFamily="34" charset="0"/>
              <a:buNone/>
            </a:pPr>
            <a:endParaRPr lang="tr-TR" b="1" dirty="0" smtClean="0">
              <a:solidFill>
                <a:srgbClr val="0070C0"/>
              </a:solidFill>
            </a:endParaRPr>
          </a:p>
          <a:p>
            <a:pPr marL="0" indent="0" algn="ctr">
              <a:buFont typeface="Arial" pitchFamily="34" charset="0"/>
              <a:buNone/>
            </a:pPr>
            <a:endParaRPr lang="tr-TR" b="1" dirty="0" smtClean="0">
              <a:solidFill>
                <a:srgbClr val="0070C0"/>
              </a:solidFill>
            </a:endParaRPr>
          </a:p>
          <a:p>
            <a:pPr marL="0" indent="0" algn="ctr">
              <a:buFont typeface="Arial" pitchFamily="34" charset="0"/>
              <a:buNone/>
            </a:pPr>
            <a:r>
              <a:rPr lang="tr-TR" sz="3200" b="1" dirty="0" smtClean="0">
                <a:solidFill>
                  <a:schemeClr val="tx1"/>
                </a:solidFill>
              </a:rPr>
              <a:t>Yaz Kur’an Kursu Programları </a:t>
            </a:r>
          </a:p>
          <a:p>
            <a:pPr marL="0" indent="0" algn="ctr">
              <a:buFont typeface="Arial" pitchFamily="34" charset="0"/>
              <a:buNone/>
            </a:pPr>
            <a:r>
              <a:rPr lang="tr-TR" sz="3200" b="1" dirty="0" smtClean="0">
                <a:solidFill>
                  <a:schemeClr val="tx1"/>
                </a:solidFill>
              </a:rPr>
              <a:t>ve Verimliliği Artırma</a:t>
            </a:r>
          </a:p>
        </p:txBody>
      </p:sp>
      <p:pic>
        <p:nvPicPr>
          <p:cNvPr id="8196"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0825" y="404813"/>
            <a:ext cx="1008063" cy="107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Yaz Kur'an Kurslarının Amacı </a:t>
            </a:r>
            <a:endParaRPr lang="tr-TR" dirty="0"/>
          </a:p>
        </p:txBody>
      </p:sp>
      <p:sp>
        <p:nvSpPr>
          <p:cNvPr id="3" name="İçerik Yer Tutucusu 2"/>
          <p:cNvSpPr>
            <a:spLocks noGrp="1"/>
          </p:cNvSpPr>
          <p:nvPr>
            <p:ph idx="1"/>
          </p:nvPr>
        </p:nvSpPr>
        <p:spPr/>
        <p:txBody>
          <a:bodyPr/>
          <a:lstStyle/>
          <a:p>
            <a:pPr marL="114300" lvl="0" indent="0" algn="just">
              <a:spcBef>
                <a:spcPts val="0"/>
              </a:spcBef>
              <a:buClr>
                <a:srgbClr val="93A299"/>
              </a:buClr>
              <a:buNone/>
            </a:pPr>
            <a:r>
              <a:rPr lang="tr-TR" dirty="0">
                <a:solidFill>
                  <a:srgbClr val="FF0000"/>
                </a:solidFill>
              </a:rPr>
              <a:t>Öğrencilere; </a:t>
            </a:r>
          </a:p>
          <a:p>
            <a:pPr marL="571500" lvl="0" indent="-457200" algn="just">
              <a:spcBef>
                <a:spcPts val="0"/>
              </a:spcBef>
              <a:buClrTx/>
              <a:buFont typeface="+mj-lt"/>
              <a:buAutoNum type="arabicPeriod"/>
            </a:pPr>
            <a:r>
              <a:rPr lang="tr-TR" dirty="0">
                <a:solidFill>
                  <a:srgbClr val="FF0000"/>
                </a:solidFill>
              </a:rPr>
              <a:t>Kur'an-ı Kerimi yüzünden okumayı öğretmek,</a:t>
            </a:r>
          </a:p>
          <a:p>
            <a:pPr marL="571500" lvl="0" indent="-457200" algn="just">
              <a:spcBef>
                <a:spcPts val="0"/>
              </a:spcBef>
              <a:buClrTx/>
              <a:buFont typeface="+mj-lt"/>
              <a:buAutoNum type="arabicPeriod"/>
            </a:pPr>
            <a:r>
              <a:rPr lang="tr-TR" dirty="0">
                <a:solidFill>
                  <a:srgbClr val="FF0000"/>
                </a:solidFill>
              </a:rPr>
              <a:t>Bazı sure ve duaları ezberletmek,</a:t>
            </a:r>
          </a:p>
          <a:p>
            <a:pPr marL="571500" lvl="0" indent="-457200" algn="just">
              <a:spcBef>
                <a:spcPts val="0"/>
              </a:spcBef>
              <a:buClrTx/>
              <a:buFont typeface="+mj-lt"/>
              <a:buAutoNum type="arabicPeriod"/>
            </a:pPr>
            <a:r>
              <a:rPr lang="tr-TR" dirty="0">
                <a:solidFill>
                  <a:srgbClr val="FF0000"/>
                </a:solidFill>
              </a:rPr>
              <a:t>Temel dini bilgiler vermek,</a:t>
            </a:r>
          </a:p>
          <a:p>
            <a:pPr marL="571500" lvl="0" indent="-457200" algn="just">
              <a:spcBef>
                <a:spcPts val="0"/>
              </a:spcBef>
              <a:buClrTx/>
              <a:buFont typeface="+mj-lt"/>
              <a:buAutoNum type="arabicPeriod"/>
            </a:pPr>
            <a:r>
              <a:rPr lang="tr-TR" dirty="0">
                <a:solidFill>
                  <a:srgbClr val="FF0000"/>
                </a:solidFill>
              </a:rPr>
              <a:t>Hz. Peygamberin hayatını öğretmek,</a:t>
            </a:r>
          </a:p>
          <a:p>
            <a:pPr marL="571500" lvl="0" indent="-457200" algn="just">
              <a:spcBef>
                <a:spcPts val="0"/>
              </a:spcBef>
              <a:buClrTx/>
              <a:buFont typeface="+mj-lt"/>
              <a:buAutoNum type="arabicPeriod"/>
            </a:pPr>
            <a:r>
              <a:rPr lang="tr-TR" dirty="0">
                <a:solidFill>
                  <a:srgbClr val="FF0000"/>
                </a:solidFill>
              </a:rPr>
              <a:t>Hz. Peygamberin örnek hayatından davranış modelleri kazandırmak,</a:t>
            </a:r>
          </a:p>
          <a:p>
            <a:pPr marL="571500" lvl="0" indent="-457200" algn="just">
              <a:spcBef>
                <a:spcPts val="0"/>
              </a:spcBef>
              <a:buClrTx/>
              <a:buFont typeface="+mj-lt"/>
              <a:buAutoNum type="arabicPeriod"/>
            </a:pPr>
            <a:r>
              <a:rPr lang="tr-TR" dirty="0">
                <a:solidFill>
                  <a:srgbClr val="FF0000"/>
                </a:solidFill>
              </a:rPr>
              <a:t>Bazı ibadetleri nasıl yapacaklarını öğretmek ve yerine getirmekle sorumlu oldukları ibadetleri yapma alışkanlığı kazandırmak,</a:t>
            </a:r>
          </a:p>
          <a:p>
            <a:pPr marL="571500" lvl="0" indent="-457200" algn="just">
              <a:spcBef>
                <a:spcPts val="0"/>
              </a:spcBef>
              <a:buClrTx/>
              <a:buFont typeface="+mj-lt"/>
              <a:buAutoNum type="arabicPeriod"/>
            </a:pPr>
            <a:r>
              <a:rPr lang="tr-TR" dirty="0">
                <a:solidFill>
                  <a:srgbClr val="FF0000"/>
                </a:solidFill>
              </a:rPr>
              <a:t>Dini, ahlaki ve milli değerleri öğretmek,</a:t>
            </a:r>
          </a:p>
          <a:p>
            <a:pPr marL="114300" indent="0">
              <a:buNone/>
            </a:pPr>
            <a:endParaRPr lang="tr-TR" dirty="0">
              <a:solidFill>
                <a:srgbClr val="FF0000"/>
              </a:solidFill>
            </a:endParaRP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56594105"/>
      </p:ext>
    </p:extLst>
  </p:cSld>
  <p:clrMapOvr>
    <a:masterClrMapping/>
  </p:clrMapOvr>
  <p:transition spd="slow" advClick="0"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Yaz Kur'an Kurslarının Amacı </a:t>
            </a:r>
            <a:endParaRPr lang="tr-TR" dirty="0"/>
          </a:p>
        </p:txBody>
      </p:sp>
      <p:sp>
        <p:nvSpPr>
          <p:cNvPr id="3" name="İçerik Yer Tutucusu 2"/>
          <p:cNvSpPr>
            <a:spLocks noGrp="1"/>
          </p:cNvSpPr>
          <p:nvPr>
            <p:ph idx="1"/>
          </p:nvPr>
        </p:nvSpPr>
        <p:spPr/>
        <p:txBody>
          <a:bodyPr/>
          <a:lstStyle/>
          <a:p>
            <a:pPr marL="114300" indent="0" algn="just">
              <a:spcBef>
                <a:spcPts val="0"/>
              </a:spcBef>
              <a:buClrTx/>
              <a:buNone/>
            </a:pPr>
            <a:endParaRPr lang="tr-TR" dirty="0" smtClean="0">
              <a:solidFill>
                <a:prstClr val="black"/>
              </a:solidFill>
            </a:endParaRPr>
          </a:p>
          <a:p>
            <a:pPr marL="571500" indent="-457200" algn="just">
              <a:spcBef>
                <a:spcPts val="0"/>
              </a:spcBef>
              <a:buClrTx/>
              <a:buFont typeface="+mj-lt"/>
              <a:buAutoNum type="arabicPeriod" startAt="8"/>
            </a:pPr>
            <a:r>
              <a:rPr lang="tr-TR" dirty="0" smtClean="0">
                <a:solidFill>
                  <a:srgbClr val="FF0000"/>
                </a:solidFill>
              </a:rPr>
              <a:t>Birlik </a:t>
            </a:r>
            <a:r>
              <a:rPr lang="tr-TR" dirty="0">
                <a:solidFill>
                  <a:srgbClr val="FF0000"/>
                </a:solidFill>
              </a:rPr>
              <a:t>ve beraberliği perçinleyen sevgi, saygı, kardeşlik ve dostluk bağlarını güçlendirmek, </a:t>
            </a:r>
          </a:p>
          <a:p>
            <a:pPr marL="571500" indent="-457200" algn="just">
              <a:spcBef>
                <a:spcPts val="0"/>
              </a:spcBef>
              <a:buClrTx/>
              <a:buFont typeface="+mj-lt"/>
              <a:buAutoNum type="arabicPeriod" startAt="8"/>
            </a:pPr>
            <a:r>
              <a:rPr lang="tr-TR" dirty="0">
                <a:solidFill>
                  <a:srgbClr val="FF0000"/>
                </a:solidFill>
              </a:rPr>
              <a:t>Bir arada yaşama ve sorumluluk bilinci geliştirmek,</a:t>
            </a:r>
          </a:p>
          <a:p>
            <a:pPr marL="571500" indent="-457200" algn="just">
              <a:spcBef>
                <a:spcPts val="0"/>
              </a:spcBef>
              <a:buClrTx/>
              <a:buFont typeface="+mj-lt"/>
              <a:buAutoNum type="arabicPeriod" startAt="8"/>
            </a:pPr>
            <a:r>
              <a:rPr lang="tr-TR" dirty="0" smtClean="0">
                <a:solidFill>
                  <a:srgbClr val="FF0000"/>
                </a:solidFill>
              </a:rPr>
              <a:t>Çocuklara </a:t>
            </a:r>
            <a:r>
              <a:rPr lang="tr-TR" dirty="0">
                <a:solidFill>
                  <a:srgbClr val="FF0000"/>
                </a:solidFill>
              </a:rPr>
              <a:t>dini kimlik kazandırmak,</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96982748"/>
      </p:ext>
    </p:extLst>
  </p:cSld>
  <p:clrMapOvr>
    <a:masterClrMapping/>
  </p:clrMapOvr>
  <p:transition spd="slow" advClick="0"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Duyuru ve Kayıtlar</a:t>
            </a:r>
            <a:r>
              <a:rPr lang="tr-TR" sz="3200" cap="none" dirty="0" smtClean="0">
                <a:solidFill>
                  <a:schemeClr val="tx1"/>
                </a:solidFill>
                <a:latin typeface="Times New Roman" pitchFamily="18" charset="0"/>
                <a:ea typeface="Calibri" pitchFamily="34" charset="0"/>
                <a:cs typeface="Times New Roman" pitchFamily="18" charset="0"/>
              </a:rPr>
              <a:t> </a:t>
            </a:r>
            <a:endParaRPr lang="tr-TR" sz="3200" cap="none" dirty="0" smtClean="0">
              <a:solidFill>
                <a:schemeClr val="tx1"/>
              </a:solidFill>
              <a:ea typeface="Calibri" pitchFamily="34" charset="0"/>
              <a:cs typeface="Times New Roman" pitchFamily="18" charset="0"/>
            </a:endParaRPr>
          </a:p>
        </p:txBody>
      </p:sp>
      <p:sp>
        <p:nvSpPr>
          <p:cNvPr id="14339"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rgbClr val="FF0000"/>
                </a:solidFill>
              </a:rPr>
              <a:t>Başkanlıkça gönderilen afişler zamanında ve herkesin rahatça görebileceği yerlere asılmalıdır.</a:t>
            </a:r>
          </a:p>
          <a:p>
            <a:pPr marL="114300" indent="0" algn="just">
              <a:buNone/>
            </a:pPr>
            <a:r>
              <a:rPr lang="tr-TR" dirty="0" smtClean="0">
                <a:solidFill>
                  <a:srgbClr val="FF0000"/>
                </a:solidFill>
              </a:rPr>
              <a:t>Vaaz ve hutbelerde yaz Kur'an kurslarının önemi anlatılmalı, kayıt ve başlangıç tarihleri hakkında geniş bilgi verilmelidir.</a:t>
            </a:r>
          </a:p>
          <a:p>
            <a:pPr marL="114300" indent="0" algn="just">
              <a:buNone/>
            </a:pPr>
            <a:r>
              <a:rPr lang="tr-TR" dirty="0" smtClean="0">
                <a:solidFill>
                  <a:srgbClr val="FF0000"/>
                </a:solidFill>
              </a:rPr>
              <a:t>Belediye imkânlarından, yerel televizyonlardan, </a:t>
            </a:r>
            <a:r>
              <a:rPr lang="tr-TR" dirty="0">
                <a:solidFill>
                  <a:srgbClr val="FF0000"/>
                </a:solidFill>
              </a:rPr>
              <a:t>r</a:t>
            </a:r>
            <a:r>
              <a:rPr lang="tr-TR" dirty="0" smtClean="0">
                <a:solidFill>
                  <a:srgbClr val="FF0000"/>
                </a:solidFill>
              </a:rPr>
              <a:t>adyolardan, internet ve gazetelerden istifade edilmelidir.</a:t>
            </a:r>
          </a:p>
          <a:p>
            <a:pPr marL="114300" indent="0" algn="just">
              <a:buNone/>
            </a:pPr>
            <a:r>
              <a:rPr lang="tr-TR" dirty="0" smtClean="0">
                <a:solidFill>
                  <a:srgbClr val="FF0000"/>
                </a:solidFill>
              </a:rPr>
              <a:t>Kayıtlar için görevliler bir hafta önceden cami ve kursta bulunmalı, mümkün olduğunca kayıt, eğitimin başladığı haftaya bırakılmamalıdır.</a:t>
            </a:r>
          </a:p>
          <a:p>
            <a:pPr marL="114300" indent="0">
              <a:buNone/>
            </a:pPr>
            <a:endParaRPr lang="tr-TR" dirty="0" smtClean="0">
              <a:solidFill>
                <a:srgbClr val="FF0000"/>
              </a:solidFill>
            </a:endParaRPr>
          </a:p>
        </p:txBody>
      </p:sp>
      <p:pic>
        <p:nvPicPr>
          <p:cNvPr id="14340"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Hazırlık</a:t>
            </a:r>
            <a:endParaRPr lang="tr-TR" sz="3200" cap="none" dirty="0" smtClean="0">
              <a:solidFill>
                <a:schemeClr val="tx1"/>
              </a:solidFill>
              <a:ea typeface="Calibri" pitchFamily="34" charset="0"/>
              <a:cs typeface="Times New Roman" pitchFamily="18" charset="0"/>
            </a:endParaRPr>
          </a:p>
        </p:txBody>
      </p:sp>
      <p:sp>
        <p:nvSpPr>
          <p:cNvPr id="16387" name="İçerik Yer Tutucusu 2"/>
          <p:cNvSpPr>
            <a:spLocks noGrp="1"/>
          </p:cNvSpPr>
          <p:nvPr>
            <p:ph idx="1"/>
          </p:nvPr>
        </p:nvSpPr>
        <p:spPr/>
        <p:txBody>
          <a:bodyPr/>
          <a:lstStyle/>
          <a:p>
            <a:pPr marL="114300" indent="0">
              <a:buNone/>
            </a:pPr>
            <a:endParaRPr lang="tr-TR" dirty="0" smtClean="0">
              <a:solidFill>
                <a:schemeClr val="tx1"/>
              </a:solidFill>
            </a:endParaRPr>
          </a:p>
          <a:p>
            <a:pPr marL="114300" indent="0">
              <a:buNone/>
            </a:pPr>
            <a:r>
              <a:rPr lang="tr-TR" dirty="0" smtClean="0">
                <a:solidFill>
                  <a:schemeClr val="tx1"/>
                </a:solidFill>
              </a:rPr>
              <a:t>Verimli bir eğitim-öğretim için;</a:t>
            </a:r>
          </a:p>
          <a:p>
            <a:pPr marL="114300" indent="0">
              <a:buNone/>
            </a:pPr>
            <a:endParaRPr lang="tr-TR" dirty="0" smtClean="0">
              <a:solidFill>
                <a:schemeClr val="tx1"/>
              </a:solidFill>
            </a:endParaRPr>
          </a:p>
          <a:p>
            <a:pPr marL="114300" indent="0" algn="just">
              <a:buNone/>
            </a:pPr>
            <a:r>
              <a:rPr lang="tr-TR" sz="2800" dirty="0" smtClean="0">
                <a:solidFill>
                  <a:schemeClr val="tx1"/>
                </a:solidFill>
              </a:rPr>
              <a:t>1-Öğretici, önce kendisini kursa hazırlamalı</a:t>
            </a:r>
            <a:r>
              <a:rPr lang="tr-TR" sz="2800" dirty="0">
                <a:solidFill>
                  <a:schemeClr val="tx1"/>
                </a:solidFill>
              </a:rPr>
              <a:t>,</a:t>
            </a:r>
            <a:r>
              <a:rPr lang="tr-TR" sz="2800" dirty="0" smtClean="0">
                <a:solidFill>
                  <a:schemeClr val="tx1"/>
                </a:solidFill>
              </a:rPr>
              <a:t> bilgisini ve heyecanını tazelemelidir.</a:t>
            </a:r>
          </a:p>
          <a:p>
            <a:pPr marL="114300" indent="0" algn="just">
              <a:buNone/>
            </a:pPr>
            <a:r>
              <a:rPr lang="tr-TR" sz="2800" dirty="0" smtClean="0">
                <a:solidFill>
                  <a:schemeClr val="tx1"/>
                </a:solidFill>
              </a:rPr>
              <a:t>2-Ders kitaplarını, eğitim programını ve yardımcı materyalleri gözden geçirmeli ve hazırlamalıdır.</a:t>
            </a:r>
          </a:p>
          <a:p>
            <a:pPr marL="114300" indent="0" algn="just">
              <a:buNone/>
            </a:pPr>
            <a:r>
              <a:rPr lang="tr-TR" sz="2800" dirty="0" smtClean="0">
                <a:solidFill>
                  <a:schemeClr val="tx1"/>
                </a:solidFill>
              </a:rPr>
              <a:t>3-Kurs mekanının hazır ve uygun hale getirilmesini sağlamalıdır.</a:t>
            </a:r>
          </a:p>
          <a:p>
            <a:pPr marL="114300" indent="0">
              <a:buNone/>
            </a:pPr>
            <a:endParaRPr lang="tr-TR" dirty="0" smtClean="0"/>
          </a:p>
        </p:txBody>
      </p:sp>
      <p:pic>
        <p:nvPicPr>
          <p:cNvPr id="16388"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Açılış</a:t>
            </a:r>
            <a:r>
              <a:rPr lang="tr-TR" sz="3200" cap="none" dirty="0" smtClean="0">
                <a:solidFill>
                  <a:schemeClr val="tx1"/>
                </a:solidFill>
                <a:latin typeface="Times New Roman" pitchFamily="18" charset="0"/>
                <a:ea typeface="Calibri" pitchFamily="34" charset="0"/>
                <a:cs typeface="Times New Roman" pitchFamily="18" charset="0"/>
              </a:rPr>
              <a:t> </a:t>
            </a:r>
            <a:endParaRPr lang="tr-TR" sz="3200" cap="none" dirty="0" smtClean="0">
              <a:solidFill>
                <a:schemeClr val="tx1"/>
              </a:solidFill>
              <a:ea typeface="Calibri" pitchFamily="34" charset="0"/>
              <a:cs typeface="Times New Roman" pitchFamily="18" charset="0"/>
            </a:endParaRPr>
          </a:p>
        </p:txBody>
      </p:sp>
      <p:sp>
        <p:nvSpPr>
          <p:cNvPr id="17411"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sz="3200" dirty="0" smtClean="0">
                <a:solidFill>
                  <a:schemeClr val="tx1"/>
                </a:solidFill>
              </a:rPr>
              <a:t>Cami cemaatinin, veli ve öğrencilerin birlikte katılacağı açılışa özel merasimler tertip edilmeli, bu merasimlerde eğitim süreci, Kur'an-ı Kerim, temel dini bilgiler ve Hz. Peygamberin hayatını öğrenmenin önemi anlatılmalıdır. </a:t>
            </a:r>
          </a:p>
          <a:p>
            <a:pPr marL="114300" indent="0" algn="just">
              <a:buNone/>
            </a:pPr>
            <a:r>
              <a:rPr lang="tr-TR" sz="3200" dirty="0" smtClean="0">
                <a:solidFill>
                  <a:schemeClr val="tx1"/>
                </a:solidFill>
              </a:rPr>
              <a:t>Özellikle cami cemaati ve velilerin eğitim sürecine dahil olmaları sağlanmalıdır.</a:t>
            </a:r>
          </a:p>
          <a:p>
            <a:pPr marL="114300" indent="0">
              <a:buNone/>
            </a:pPr>
            <a:endParaRPr lang="tr-TR" dirty="0" smtClean="0"/>
          </a:p>
        </p:txBody>
      </p:sp>
      <p:pic>
        <p:nvPicPr>
          <p:cNvPr id="17412"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Kurs Saatleri</a:t>
            </a:r>
            <a:endParaRPr lang="tr-TR" sz="3200" b="1" cap="none" dirty="0" smtClean="0">
              <a:solidFill>
                <a:schemeClr val="tx1"/>
              </a:solidFill>
              <a:ea typeface="Calibri" pitchFamily="34" charset="0"/>
              <a:cs typeface="Times New Roman" pitchFamily="18" charset="0"/>
            </a:endParaRPr>
          </a:p>
        </p:txBody>
      </p:sp>
      <p:sp>
        <p:nvSpPr>
          <p:cNvPr id="18435" name="İçerik Yer Tutucusu 2"/>
          <p:cNvSpPr>
            <a:spLocks noGrp="1"/>
          </p:cNvSpPr>
          <p:nvPr>
            <p:ph idx="1"/>
          </p:nvPr>
        </p:nvSpPr>
        <p:spPr/>
        <p:txBody>
          <a:bodyPr/>
          <a:lstStyle/>
          <a:p>
            <a:pPr marL="114300" indent="0" algn="just">
              <a:buNone/>
            </a:pPr>
            <a:r>
              <a:rPr lang="tr-TR" sz="3200" b="1" dirty="0" smtClean="0">
                <a:solidFill>
                  <a:srgbClr val="FF0000"/>
                </a:solidFill>
              </a:rPr>
              <a:t>Yönerge/Madde 30-</a:t>
            </a:r>
            <a:r>
              <a:rPr lang="tr-TR" sz="3200" dirty="0" smtClean="0">
                <a:solidFill>
                  <a:srgbClr val="FF0000"/>
                </a:solidFill>
              </a:rPr>
              <a:t>(3) Kurslarda eğitim-öğretim programları; çevre şartları da dikkate alınarak, öğrencilerin istek ve ihtiyaçlarına göre 07.00 ile 23.00 saatleri arasında uygulanabilir. </a:t>
            </a:r>
          </a:p>
          <a:p>
            <a:pPr marL="114300" indent="0" algn="just">
              <a:buNone/>
            </a:pPr>
            <a:endParaRPr lang="tr-TR" sz="1400" dirty="0" smtClean="0">
              <a:solidFill>
                <a:srgbClr val="FF0000"/>
              </a:solidFill>
            </a:endParaRPr>
          </a:p>
          <a:p>
            <a:pPr marL="114300" indent="0" algn="just">
              <a:buNone/>
            </a:pPr>
            <a:r>
              <a:rPr lang="tr-TR" sz="3200" dirty="0" smtClean="0">
                <a:solidFill>
                  <a:schemeClr val="tx1"/>
                </a:solidFill>
              </a:rPr>
              <a:t>Bu itibarla kurs saati, mahallin ihtiyaçları ile bölgesel ve mevsimsel şartlar dikkate alınarak öğrencilerin en uygun ve müsait zamanlarına göre ayarlanmalıdır. </a:t>
            </a:r>
            <a:endParaRPr lang="tr-TR" dirty="0" smtClean="0">
              <a:solidFill>
                <a:schemeClr val="tx1"/>
              </a:solidFill>
            </a:endParaRPr>
          </a:p>
          <a:p>
            <a:pPr marL="114300" indent="0">
              <a:buNone/>
            </a:pPr>
            <a:endParaRPr lang="tr-TR" dirty="0" smtClean="0"/>
          </a:p>
        </p:txBody>
      </p:sp>
      <p:pic>
        <p:nvPicPr>
          <p:cNvPr id="18436"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000" b="1" cap="none" dirty="0" smtClean="0">
                <a:solidFill>
                  <a:schemeClr val="tx1"/>
                </a:solidFill>
                <a:latin typeface="Times New Roman" pitchFamily="18" charset="0"/>
                <a:ea typeface="Calibri" pitchFamily="34" charset="0"/>
                <a:cs typeface="Times New Roman" pitchFamily="18" charset="0"/>
              </a:rPr>
              <a:t>Sınıf Oluşturma</a:t>
            </a:r>
            <a:endParaRPr lang="tr-TR" sz="3000" cap="none" dirty="0" smtClean="0">
              <a:solidFill>
                <a:schemeClr val="tx1"/>
              </a:solidFill>
              <a:ea typeface="Calibri" pitchFamily="34" charset="0"/>
              <a:cs typeface="Times New Roman" pitchFamily="18" charset="0"/>
            </a:endParaRPr>
          </a:p>
        </p:txBody>
      </p:sp>
      <p:sp>
        <p:nvSpPr>
          <p:cNvPr id="19459"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sz="2800" dirty="0" smtClean="0">
                <a:solidFill>
                  <a:srgbClr val="FF0000"/>
                </a:solidFill>
              </a:rPr>
              <a:t>Sayı 15 den fazla olduğunda bu sayının iki katına yani 30'a kadar bir sınıf, sayı 30'u geçtiğince mümkünse ikinci sınıf açılmalı, eğitim-öğretimi olumsuz etkileyecek derecede kalabalık sınıflar oluşturulmamalıdır. </a:t>
            </a:r>
          </a:p>
          <a:p>
            <a:pPr marL="114300" indent="0" algn="just">
              <a:buNone/>
            </a:pPr>
            <a:r>
              <a:rPr lang="tr-TR" sz="2800" dirty="0" smtClean="0">
                <a:solidFill>
                  <a:schemeClr val="tx1"/>
                </a:solidFill>
              </a:rPr>
              <a:t>Bunun için müftülüklerin öğrenci sayısına göre öğretici görevlendirmesi ve planlamasını bu çerçevede yapması gerekmektedir.</a:t>
            </a:r>
          </a:p>
          <a:p>
            <a:pPr marL="114300" indent="0">
              <a:buNone/>
            </a:pPr>
            <a:endParaRPr lang="tr-TR" dirty="0" smtClean="0"/>
          </a:p>
        </p:txBody>
      </p:sp>
      <p:pic>
        <p:nvPicPr>
          <p:cNvPr id="19460"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smtClean="0">
                <a:solidFill>
                  <a:prstClr val="black"/>
                </a:solidFill>
                <a:latin typeface="Times New Roman" pitchFamily="18" charset="0"/>
                <a:ea typeface="Calibri" pitchFamily="34" charset="0"/>
                <a:cs typeface="Times New Roman" pitchFamily="18" charset="0"/>
              </a:rPr>
              <a:t>Seviye </a:t>
            </a:r>
            <a:r>
              <a:rPr lang="tr-TR" sz="3000" b="1" cap="none" dirty="0">
                <a:solidFill>
                  <a:prstClr val="black"/>
                </a:solidFill>
                <a:latin typeface="Times New Roman" pitchFamily="18" charset="0"/>
                <a:ea typeface="Calibri" pitchFamily="34" charset="0"/>
                <a:cs typeface="Times New Roman" pitchFamily="18" charset="0"/>
              </a:rPr>
              <a:t>Belirleme</a:t>
            </a:r>
            <a:endParaRPr lang="tr-TR" dirty="0"/>
          </a:p>
        </p:txBody>
      </p:sp>
      <p:sp>
        <p:nvSpPr>
          <p:cNvPr id="3" name="İçerik Yer Tutucusu 2"/>
          <p:cNvSpPr>
            <a:spLocks noGrp="1"/>
          </p:cNvSpPr>
          <p:nvPr>
            <p:ph idx="1"/>
          </p:nvPr>
        </p:nvSpPr>
        <p:spPr/>
        <p:txBody>
          <a:bodyPr/>
          <a:lstStyle/>
          <a:p>
            <a:pPr marL="114300" indent="0" algn="just">
              <a:buNone/>
            </a:pPr>
            <a:r>
              <a:rPr lang="tr-TR" dirty="0" smtClean="0">
                <a:solidFill>
                  <a:srgbClr val="FF0000"/>
                </a:solidFill>
              </a:rPr>
              <a:t>Sınıflar oluşturulurken öğrencilerin bilgi seviyeleri dikkate alınmalıdır.</a:t>
            </a:r>
          </a:p>
          <a:p>
            <a:pPr marL="114300" indent="0" algn="just">
              <a:buNone/>
            </a:pPr>
            <a:endParaRPr lang="tr-TR" sz="900" dirty="0" smtClean="0">
              <a:solidFill>
                <a:srgbClr val="FF0000"/>
              </a:solidFill>
            </a:endParaRPr>
          </a:p>
          <a:p>
            <a:pPr marL="114300" indent="0" algn="just">
              <a:buNone/>
            </a:pPr>
            <a:r>
              <a:rPr lang="tr-TR" dirty="0" smtClean="0">
                <a:solidFill>
                  <a:schemeClr val="tx1"/>
                </a:solidFill>
              </a:rPr>
              <a:t>Nasreddin Hoca, tarlasında çalışırken, tanımadığı biri seslenmiş:</a:t>
            </a:r>
          </a:p>
          <a:p>
            <a:pPr marL="114300" indent="0" algn="just">
              <a:buNone/>
            </a:pPr>
            <a:r>
              <a:rPr lang="tr-TR" dirty="0" smtClean="0">
                <a:solidFill>
                  <a:schemeClr val="tx1"/>
                </a:solidFill>
              </a:rPr>
              <a:t>"-Efendi Amca! Falan köye kaç saatte gidebilirim?"</a:t>
            </a:r>
          </a:p>
          <a:p>
            <a:pPr marL="114300" indent="0" algn="just">
              <a:buNone/>
            </a:pPr>
            <a:r>
              <a:rPr lang="tr-TR" dirty="0" smtClean="0">
                <a:solidFill>
                  <a:schemeClr val="tx1"/>
                </a:solidFill>
              </a:rPr>
              <a:t>Hoca cevap vermemiş. Adam üç kere daha sormuş; yine cevap alamayınca, "Bu adam sağır" diye düşünmüş ve dönüp yürümeye başlamış. Tam dönemece varınca, Hoca</a:t>
            </a:r>
          </a:p>
          <a:p>
            <a:pPr marL="114300" indent="0" algn="just">
              <a:buNone/>
            </a:pPr>
            <a:r>
              <a:rPr lang="tr-TR" dirty="0" smtClean="0">
                <a:solidFill>
                  <a:schemeClr val="tx1"/>
                </a:solidFill>
              </a:rPr>
              <a:t>"-Evlat! buraya gel!" diye bağırmış ve yanına gelen adama:</a:t>
            </a:r>
          </a:p>
          <a:p>
            <a:pPr marL="114300" indent="0" algn="just">
              <a:buNone/>
            </a:pPr>
            <a:r>
              <a:rPr lang="tr-TR" dirty="0" smtClean="0">
                <a:solidFill>
                  <a:schemeClr val="tx1"/>
                </a:solidFill>
              </a:rPr>
              <a:t>"-Sen tam üç saatte oraya varırsın" demiş.</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39061811"/>
      </p:ext>
    </p:extLst>
  </p:cSld>
  <p:clrMapOvr>
    <a:masterClrMapping/>
  </p:clrMapOvr>
  <p:transition spd="slow" advClick="0"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smtClean="0">
                <a:solidFill>
                  <a:prstClr val="black"/>
                </a:solidFill>
                <a:latin typeface="Times New Roman" pitchFamily="18" charset="0"/>
                <a:ea typeface="Calibri" pitchFamily="34" charset="0"/>
                <a:cs typeface="Times New Roman" pitchFamily="18" charset="0"/>
              </a:rPr>
              <a:t>Seviye </a:t>
            </a:r>
            <a:r>
              <a:rPr lang="tr-TR" sz="3000" b="1" cap="none" dirty="0">
                <a:solidFill>
                  <a:prstClr val="black"/>
                </a:solidFill>
                <a:latin typeface="Times New Roman" pitchFamily="18" charset="0"/>
                <a:ea typeface="Calibri" pitchFamily="34" charset="0"/>
                <a:cs typeface="Times New Roman" pitchFamily="18" charset="0"/>
              </a:rPr>
              <a:t>Belirleme</a:t>
            </a:r>
            <a:endParaRPr lang="tr-TR" dirty="0"/>
          </a:p>
        </p:txBody>
      </p:sp>
      <p:sp>
        <p:nvSpPr>
          <p:cNvPr id="3" name="İçerik Yer Tutucusu 2"/>
          <p:cNvSpPr>
            <a:spLocks noGrp="1"/>
          </p:cNvSpPr>
          <p:nvPr>
            <p:ph idx="1"/>
          </p:nvPr>
        </p:nvSpPr>
        <p:spPr/>
        <p:txBody>
          <a:bodyPr/>
          <a:lstStyle/>
          <a:p>
            <a:pPr marL="114300" indent="0" algn="just">
              <a:buNone/>
            </a:pPr>
            <a:endParaRPr lang="tr-TR" sz="1000" dirty="0" smtClean="0">
              <a:solidFill>
                <a:schemeClr val="tx1"/>
              </a:solidFill>
            </a:endParaRPr>
          </a:p>
          <a:p>
            <a:pPr marL="114300" indent="0" algn="just">
              <a:buNone/>
            </a:pPr>
            <a:r>
              <a:rPr lang="tr-TR" sz="3200" dirty="0" smtClean="0">
                <a:solidFill>
                  <a:srgbClr val="FF0000"/>
                </a:solidFill>
              </a:rPr>
              <a:t>Adam kızmış: "-Be adam, madem biliyordun neden önceden söylemedin?"</a:t>
            </a:r>
          </a:p>
          <a:p>
            <a:pPr marL="114300" indent="0" algn="just">
              <a:buNone/>
            </a:pPr>
            <a:r>
              <a:rPr lang="tr-TR" sz="3200" dirty="0" smtClean="0">
                <a:solidFill>
                  <a:srgbClr val="FF0000"/>
                </a:solidFill>
              </a:rPr>
              <a:t>Hoca demiş ki, "-Ben senin nasıl yürüdüğünü nerden bileyim?"</a:t>
            </a:r>
          </a:p>
          <a:p>
            <a:pPr marL="114300" indent="0" algn="just">
              <a:buNone/>
            </a:pPr>
            <a:r>
              <a:rPr lang="tr-TR" sz="3200" dirty="0" smtClean="0">
                <a:solidFill>
                  <a:srgbClr val="FF0000"/>
                </a:solidFill>
              </a:rPr>
              <a:t>Nasreddin Hoca'nın bu fıkrası, muhatabı tanımanın ve onun özelliklerine göre çözüm üretip tavsiyede bulunmanın gerekliliğine dikkat çekmektedir.</a:t>
            </a:r>
            <a:endParaRPr lang="tr-TR" sz="2800" dirty="0" smtClean="0">
              <a:solidFill>
                <a:srgbClr val="FF0000"/>
              </a:solidFill>
            </a:endParaRPr>
          </a:p>
          <a:p>
            <a:pPr marL="114300" indent="0" algn="just">
              <a:buNone/>
            </a:pPr>
            <a:endParaRPr lang="tr-TR" dirty="0" smtClean="0">
              <a:solidFill>
                <a:srgbClr val="FF0000"/>
              </a:solidFill>
            </a:endParaRP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155546797"/>
      </p:ext>
    </p:extLst>
  </p:cSld>
  <p:clrMapOvr>
    <a:masterClrMapping/>
  </p:clrMapOvr>
  <p:transition spd="slow" advClick="0" advTm="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Ö</a:t>
            </a:r>
            <a:r>
              <a:rPr lang="tr-TR" dirty="0" smtClean="0">
                <a:solidFill>
                  <a:schemeClr val="tx1"/>
                </a:solidFill>
              </a:rPr>
              <a:t>ğrenci </a:t>
            </a:r>
            <a:r>
              <a:rPr lang="tr-TR" dirty="0">
                <a:solidFill>
                  <a:schemeClr val="tx1"/>
                </a:solidFill>
              </a:rPr>
              <a:t>merkezli yaklaşımlar temel alınarak </a:t>
            </a:r>
            <a:r>
              <a:rPr lang="tr-TR" dirty="0" smtClean="0">
                <a:solidFill>
                  <a:schemeClr val="tx1"/>
                </a:solidFill>
              </a:rPr>
              <a:t>hazırlanan </a:t>
            </a:r>
            <a:r>
              <a:rPr lang="tr-TR" dirty="0">
                <a:solidFill>
                  <a:schemeClr val="tx1"/>
                </a:solidFill>
              </a:rPr>
              <a:t>Yaz Kur'an Kursu </a:t>
            </a:r>
            <a:r>
              <a:rPr lang="tr-TR" dirty="0" smtClean="0">
                <a:solidFill>
                  <a:schemeClr val="tx1"/>
                </a:solidFill>
              </a:rPr>
              <a:t>Programları uygulanır. </a:t>
            </a:r>
            <a:r>
              <a:rPr lang="tr-TR" dirty="0">
                <a:solidFill>
                  <a:schemeClr val="tx1"/>
                </a:solidFill>
              </a:rPr>
              <a:t>Buna göre:</a:t>
            </a:r>
          </a:p>
          <a:p>
            <a:pPr marL="114300" indent="0" algn="just">
              <a:buNone/>
              <a:tabLst>
                <a:tab pos="541338" algn="l"/>
              </a:tabLst>
            </a:pPr>
            <a:r>
              <a:rPr lang="tr-TR" dirty="0">
                <a:solidFill>
                  <a:srgbClr val="FF0000"/>
                </a:solidFill>
              </a:rPr>
              <a:t>1.	Öğrenciler, katı program yapıları içinde belli hedeflere mutlaka ulaşmak durumunda bırakılmamalı, bireysel özellik ve farklılıklarına saygı gösterilmelidir.</a:t>
            </a:r>
          </a:p>
          <a:p>
            <a:pPr marL="114300" indent="0" algn="just">
              <a:buNone/>
              <a:tabLst>
                <a:tab pos="541338" algn="l"/>
              </a:tabLst>
            </a:pPr>
            <a:r>
              <a:rPr lang="tr-TR" dirty="0">
                <a:solidFill>
                  <a:schemeClr val="tx1"/>
                </a:solidFill>
              </a:rPr>
              <a:t>2.	Yaz Kur'an Kursu Programları,  üç kur hâlinde düzenlenmiş olup her bir kur için üç haftalık eğitim süresi belirlenmiştir.</a:t>
            </a:r>
          </a:p>
          <a:p>
            <a:pPr marL="114300" indent="0" algn="just">
              <a:buNone/>
              <a:tabLst>
                <a:tab pos="541338" algn="l"/>
              </a:tabLst>
            </a:pPr>
            <a:r>
              <a:rPr lang="tr-TR" dirty="0">
                <a:solidFill>
                  <a:schemeClr val="tx1"/>
                </a:solidFill>
              </a:rPr>
              <a:t>3.	Programda “hedef”, “öğrenci” ve “konu” üçlüsü birlikte değerlendirilmiştir.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80832225"/>
      </p:ext>
    </p:extLst>
  </p:cSld>
  <p:clrMapOvr>
    <a:masterClrMapping/>
  </p:clrMapOvr>
  <p:transition spd="slow" advClick="0"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dirty="0" smtClean="0">
                <a:solidFill>
                  <a:schemeClr val="tx1"/>
                </a:solidFill>
              </a:rPr>
              <a:t>TARİHÇE</a:t>
            </a:r>
            <a:endParaRPr lang="tr-TR" b="1" dirty="0">
              <a:solidFill>
                <a:schemeClr val="tx1"/>
              </a:solidFill>
            </a:endParaRPr>
          </a:p>
        </p:txBody>
      </p:sp>
      <p:sp>
        <p:nvSpPr>
          <p:cNvPr id="9219" name="İçerik Yer Tutucusu 2"/>
          <p:cNvSpPr>
            <a:spLocks noGrp="1"/>
          </p:cNvSpPr>
          <p:nvPr>
            <p:ph idx="1"/>
          </p:nvPr>
        </p:nvSpPr>
        <p:spPr>
          <a:xfrm>
            <a:off x="457200" y="1752600"/>
            <a:ext cx="8229600" cy="4772744"/>
          </a:xfrm>
        </p:spPr>
        <p:txBody>
          <a:bodyPr/>
          <a:lstStyle/>
          <a:p>
            <a:pPr marL="0" indent="0" algn="just">
              <a:lnSpc>
                <a:spcPct val="115000"/>
              </a:lnSpc>
              <a:spcAft>
                <a:spcPts val="0"/>
              </a:spcAft>
              <a:buNone/>
            </a:pPr>
            <a:r>
              <a:rPr lang="tr-TR" dirty="0">
                <a:solidFill>
                  <a:schemeClr val="tx1"/>
                </a:solidFill>
                <a:ea typeface="Times New Roman"/>
                <a:cs typeface="Times New Roman"/>
              </a:rPr>
              <a:t>Yaz Kur'an kursları, yaz tatilinde öğrencilerin, İslam’ın temel kaynağı olan Kur’an-ı Kerim’i doğru ve usulüne uygun okumaları, ibadetlerini yerine getirebilecek derecede Kur’an-ı Kerim ezberine sahip olmaları ve ibadetler ile ilgili bilgilerini davranışa dönüştürmelerini sağlamak amacıyla yürütülen yaygın </a:t>
            </a:r>
            <a:r>
              <a:rPr lang="tr-TR" dirty="0" smtClean="0">
                <a:solidFill>
                  <a:schemeClr val="tx1"/>
                </a:solidFill>
                <a:ea typeface="Times New Roman"/>
                <a:cs typeface="Times New Roman"/>
              </a:rPr>
              <a:t>din </a:t>
            </a:r>
            <a:r>
              <a:rPr lang="tr-TR" dirty="0">
                <a:solidFill>
                  <a:schemeClr val="tx1"/>
                </a:solidFill>
                <a:ea typeface="Times New Roman"/>
                <a:cs typeface="Times New Roman"/>
              </a:rPr>
              <a:t>eğitimi faaliyetidir. </a:t>
            </a:r>
            <a:endParaRPr lang="tr-TR" dirty="0" smtClean="0">
              <a:solidFill>
                <a:schemeClr val="tx1"/>
              </a:solidFill>
              <a:effectLst/>
              <a:latin typeface="Calibri"/>
              <a:ea typeface="Calibri"/>
              <a:cs typeface="Times New Roman"/>
            </a:endParaRPr>
          </a:p>
          <a:p>
            <a:pPr marL="114300" indent="0" algn="just">
              <a:buFont typeface="Arial" pitchFamily="34" charset="0"/>
              <a:buNone/>
            </a:pPr>
            <a:r>
              <a:rPr lang="tr-TR" sz="2200" dirty="0" smtClean="0">
                <a:solidFill>
                  <a:schemeClr val="tx1"/>
                </a:solidFill>
              </a:rPr>
              <a:t>1961 yılında mevzuatta yerini almış, 1980 yılında ilk defa uygulamaya konulmuştur.</a:t>
            </a:r>
          </a:p>
          <a:p>
            <a:pPr marL="114300" indent="0" algn="just">
              <a:buNone/>
            </a:pPr>
            <a:r>
              <a:rPr lang="tr-TR" sz="2200" dirty="0" smtClean="0">
                <a:solidFill>
                  <a:schemeClr val="tx1"/>
                </a:solidFill>
              </a:rPr>
              <a:t>1997 yılında kayıt için ilköğretim beşinci sınıfı bitirme şartı getirilmiş ve bu şart 2011 yılında çıkarılan </a:t>
            </a:r>
            <a:r>
              <a:rPr lang="tr-TR" sz="2200" dirty="0" smtClean="0">
                <a:solidFill>
                  <a:schemeClr val="tx1"/>
                </a:solidFill>
                <a:ea typeface="Times New Roman"/>
              </a:rPr>
              <a:t>Kanun </a:t>
            </a:r>
            <a:r>
              <a:rPr lang="tr-TR" sz="2200" dirty="0">
                <a:solidFill>
                  <a:schemeClr val="tx1"/>
                </a:solidFill>
                <a:ea typeface="Times New Roman"/>
              </a:rPr>
              <a:t>Hükmünde Kararname </a:t>
            </a:r>
            <a:r>
              <a:rPr lang="tr-TR" sz="2200" dirty="0" smtClean="0">
                <a:solidFill>
                  <a:schemeClr val="tx1"/>
                </a:solidFill>
                <a:ea typeface="Times New Roman"/>
              </a:rPr>
              <a:t>ile kaldırılmıştır.</a:t>
            </a:r>
            <a:endParaRPr lang="tr-TR" sz="2200" dirty="0" smtClean="0">
              <a:solidFill>
                <a:schemeClr val="tx1"/>
              </a:solidFill>
            </a:endParaRPr>
          </a:p>
        </p:txBody>
      </p:sp>
      <p:pic>
        <p:nvPicPr>
          <p:cNvPr id="9220"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tabLst>
                <a:tab pos="541338" algn="l"/>
              </a:tabLst>
            </a:pPr>
            <a:endParaRPr lang="tr-TR" dirty="0" smtClean="0"/>
          </a:p>
          <a:p>
            <a:pPr marL="114300" indent="0" algn="just">
              <a:buNone/>
              <a:tabLst>
                <a:tab pos="541338" algn="l"/>
              </a:tabLst>
            </a:pPr>
            <a:r>
              <a:rPr lang="tr-TR" dirty="0" smtClean="0"/>
              <a:t>4</a:t>
            </a:r>
            <a:r>
              <a:rPr lang="tr-TR" dirty="0"/>
              <a:t>.	</a:t>
            </a:r>
            <a:r>
              <a:rPr lang="tr-TR" dirty="0">
                <a:solidFill>
                  <a:schemeClr val="tx1"/>
                </a:solidFill>
              </a:rPr>
              <a:t>Her kurda öğrenme alanı ile ilgili belli düzeyde bilgi ve becerilerin kazandırılması amaçlanmıştır.</a:t>
            </a:r>
          </a:p>
          <a:p>
            <a:pPr marL="114300" indent="0" algn="just">
              <a:buNone/>
              <a:tabLst>
                <a:tab pos="541338" algn="l"/>
              </a:tabLst>
            </a:pPr>
            <a:r>
              <a:rPr lang="tr-TR" dirty="0">
                <a:solidFill>
                  <a:schemeClr val="tx1"/>
                </a:solidFill>
              </a:rPr>
              <a:t>5.	Öğreticiler, öğrenenlerin ilgi ve ihtiyaçları çerçevesinde eğitim içeriğinin sınırlarını belirleyebilir; gerekli gördükleri konuları öğretime dâhil edebilir, öncelikle verilmesi gereken konuları öne alabilir veya ileriki haftalara tehir edebilirler.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31701265"/>
      </p:ext>
    </p:extLst>
  </p:cSld>
  <p:clrMapOvr>
    <a:masterClrMapping/>
  </p:clrMapOvr>
  <p:transition spd="slow" advClick="0" advTm="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pPr>
            <a:r>
              <a:rPr lang="tr-TR" dirty="0" smtClean="0">
                <a:solidFill>
                  <a:schemeClr val="tx1"/>
                </a:solidFill>
              </a:rPr>
              <a:t>Program; </a:t>
            </a:r>
            <a:r>
              <a:rPr lang="tr-TR" dirty="0">
                <a:solidFill>
                  <a:schemeClr val="tx1"/>
                </a:solidFill>
              </a:rPr>
              <a:t>Kur’an-ı Kerim, İbadet, İtikat, Siyer ve Ahlak derslerinden oluşan beş </a:t>
            </a:r>
            <a:r>
              <a:rPr lang="tr-TR" dirty="0" smtClean="0">
                <a:solidFill>
                  <a:schemeClr val="tx1"/>
                </a:solidFill>
              </a:rPr>
              <a:t>alanını </a:t>
            </a:r>
            <a:r>
              <a:rPr lang="tr-TR" dirty="0">
                <a:solidFill>
                  <a:schemeClr val="tx1"/>
                </a:solidFill>
              </a:rPr>
              <a:t>kapsamaktadır. Bu derslerin </a:t>
            </a:r>
            <a:r>
              <a:rPr lang="tr-TR" u="sng" dirty="0">
                <a:solidFill>
                  <a:schemeClr val="tx1"/>
                </a:solidFill>
              </a:rPr>
              <a:t>haftalık saat olarak dağılımı </a:t>
            </a:r>
            <a:r>
              <a:rPr lang="tr-TR" dirty="0">
                <a:solidFill>
                  <a:schemeClr val="tx1"/>
                </a:solidFill>
              </a:rPr>
              <a:t>şöyledir:</a:t>
            </a:r>
          </a:p>
          <a:p>
            <a:pPr marL="114300" indent="0" algn="just">
              <a:buNone/>
            </a:pPr>
            <a:r>
              <a:rPr lang="tr-TR" dirty="0" smtClean="0">
                <a:solidFill>
                  <a:srgbClr val="FF0000"/>
                </a:solidFill>
              </a:rPr>
              <a:t>Pazartesi</a:t>
            </a:r>
            <a:r>
              <a:rPr lang="tr-TR" dirty="0">
                <a:solidFill>
                  <a:srgbClr val="FF0000"/>
                </a:solidFill>
              </a:rPr>
              <a:t>	: 2 saat K. Kerim, 1 saat ibadet</a:t>
            </a:r>
          </a:p>
          <a:p>
            <a:pPr marL="114300" indent="0" algn="just">
              <a:buNone/>
            </a:pPr>
            <a:r>
              <a:rPr lang="tr-TR" dirty="0">
                <a:solidFill>
                  <a:srgbClr val="FF0000"/>
                </a:solidFill>
              </a:rPr>
              <a:t>Salı		: 2 saat K. Kerim, 1 saat İtikat</a:t>
            </a:r>
          </a:p>
          <a:p>
            <a:pPr marL="114300" indent="0" algn="just">
              <a:buNone/>
            </a:pPr>
            <a:r>
              <a:rPr lang="tr-TR" dirty="0">
                <a:solidFill>
                  <a:srgbClr val="FF0000"/>
                </a:solidFill>
              </a:rPr>
              <a:t>Çarşamba	: 2 saat K. Kerim, 1 saat Ahlak</a:t>
            </a:r>
          </a:p>
          <a:p>
            <a:pPr marL="114300" indent="0" algn="just">
              <a:buNone/>
            </a:pPr>
            <a:r>
              <a:rPr lang="tr-TR" dirty="0">
                <a:solidFill>
                  <a:srgbClr val="FF0000"/>
                </a:solidFill>
              </a:rPr>
              <a:t>Perşembe	: 2 saat K. Kerim, 1 saat Siyer</a:t>
            </a:r>
          </a:p>
          <a:p>
            <a:pPr marL="114300" indent="0" algn="just">
              <a:buNone/>
            </a:pPr>
            <a:r>
              <a:rPr lang="tr-TR" dirty="0">
                <a:solidFill>
                  <a:srgbClr val="FF0000"/>
                </a:solidFill>
              </a:rPr>
              <a:t>Cuma		: 2 saat K. Kerim, 1 saat İbadet</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78598226"/>
      </p:ext>
    </p:extLst>
  </p:cSld>
  <p:clrMapOvr>
    <a:masterClrMapping/>
  </p:clrMapOvr>
  <p:transition spd="slow" advClick="0" advTm="2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tabLst>
                <a:tab pos="541338" algn="l"/>
              </a:tabLst>
            </a:pPr>
            <a:endParaRPr lang="tr-TR" sz="500" b="1" dirty="0" smtClean="0">
              <a:solidFill>
                <a:schemeClr val="tx1"/>
              </a:solidFill>
            </a:endParaRPr>
          </a:p>
          <a:p>
            <a:pPr marL="114300" indent="0" algn="just">
              <a:buNone/>
              <a:tabLst>
                <a:tab pos="541338" algn="l"/>
              </a:tabLst>
            </a:pPr>
            <a:r>
              <a:rPr lang="tr-TR" sz="3200" b="1" dirty="0" smtClean="0">
                <a:solidFill>
                  <a:schemeClr val="tx1"/>
                </a:solidFill>
              </a:rPr>
              <a:t>1</a:t>
            </a:r>
            <a:r>
              <a:rPr lang="tr-TR" sz="3200" b="1" dirty="0">
                <a:solidFill>
                  <a:schemeClr val="tx1"/>
                </a:solidFill>
              </a:rPr>
              <a:t>.	Kur’an-ı Kerim Öğrenme Alanı</a:t>
            </a:r>
          </a:p>
          <a:p>
            <a:pPr marL="114300" indent="0" algn="just">
              <a:buNone/>
            </a:pPr>
            <a:r>
              <a:rPr lang="tr-TR" sz="3200" dirty="0">
                <a:solidFill>
                  <a:schemeClr val="tx1"/>
                </a:solidFill>
              </a:rPr>
              <a:t>Öğrenciler bu </a:t>
            </a:r>
            <a:r>
              <a:rPr lang="tr-TR" sz="3200" dirty="0" smtClean="0">
                <a:solidFill>
                  <a:schemeClr val="tx1"/>
                </a:solidFill>
              </a:rPr>
              <a:t>derste genel </a:t>
            </a:r>
            <a:r>
              <a:rPr lang="tr-TR" sz="3200" dirty="0">
                <a:solidFill>
                  <a:schemeClr val="tx1"/>
                </a:solidFill>
              </a:rPr>
              <a:t>olarak Kur’an’ın İslam’daki yeri, önemi, </a:t>
            </a:r>
            <a:r>
              <a:rPr lang="tr-TR" sz="3200" dirty="0" smtClean="0">
                <a:solidFill>
                  <a:schemeClr val="tx1"/>
                </a:solidFill>
              </a:rPr>
              <a:t>Kur'an'la </a:t>
            </a:r>
            <a:r>
              <a:rPr lang="tr-TR" sz="3200" dirty="0">
                <a:solidFill>
                  <a:schemeClr val="tx1"/>
                </a:solidFill>
              </a:rPr>
              <a:t>ilgili bazı temel kavramlar ve Kur’an’ın temel konularıyla tanışacaklardır. </a:t>
            </a:r>
            <a:endParaRPr lang="tr-TR" sz="3200" dirty="0" smtClean="0">
              <a:solidFill>
                <a:schemeClr val="tx1"/>
              </a:solidFill>
            </a:endParaRPr>
          </a:p>
          <a:p>
            <a:pPr marL="114300" indent="0" algn="just">
              <a:buNone/>
            </a:pPr>
            <a:r>
              <a:rPr lang="tr-TR" sz="3200" dirty="0" smtClean="0">
                <a:solidFill>
                  <a:schemeClr val="tx1"/>
                </a:solidFill>
              </a:rPr>
              <a:t>Bu ders ile öğrencilerin Kur’an-ı Kerimi okuyup anlama ve yaşama  </a:t>
            </a:r>
            <a:r>
              <a:rPr lang="tr-TR" sz="3200" dirty="0">
                <a:solidFill>
                  <a:schemeClr val="tx1"/>
                </a:solidFill>
              </a:rPr>
              <a:t>bilincine </a:t>
            </a:r>
            <a:r>
              <a:rPr lang="tr-TR" sz="3200" dirty="0" smtClean="0">
                <a:solidFill>
                  <a:schemeClr val="tx1"/>
                </a:solidFill>
              </a:rPr>
              <a:t>ulaşmaları </a:t>
            </a:r>
            <a:r>
              <a:rPr lang="tr-TR" sz="3200" dirty="0">
                <a:solidFill>
                  <a:schemeClr val="tx1"/>
                </a:solidFill>
              </a:rPr>
              <a:t>hedeflenmektedir.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59566286"/>
      </p:ext>
    </p:extLst>
  </p:cSld>
  <p:clrMapOvr>
    <a:masterClrMapping/>
  </p:clrMapOvr>
  <p:transition spd="slow" advClick="0" advTm="2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defTabSz="541338">
              <a:buNone/>
            </a:pPr>
            <a:endParaRPr lang="tr-TR" b="1" dirty="0" smtClean="0">
              <a:solidFill>
                <a:schemeClr val="tx1"/>
              </a:solidFill>
            </a:endParaRPr>
          </a:p>
          <a:p>
            <a:pPr marL="114300" indent="0" algn="just" defTabSz="541338">
              <a:buNone/>
            </a:pPr>
            <a:endParaRPr lang="tr-TR" b="1" dirty="0" smtClean="0">
              <a:solidFill>
                <a:schemeClr val="tx1"/>
              </a:solidFill>
            </a:endParaRPr>
          </a:p>
          <a:p>
            <a:pPr marL="114300" indent="0" algn="just" defTabSz="541338">
              <a:buNone/>
            </a:pPr>
            <a:r>
              <a:rPr lang="tr-TR" sz="3200" b="1" dirty="0" smtClean="0">
                <a:solidFill>
                  <a:schemeClr val="tx1"/>
                </a:solidFill>
              </a:rPr>
              <a:t>2</a:t>
            </a:r>
            <a:r>
              <a:rPr lang="tr-TR" sz="3200" b="1" dirty="0">
                <a:solidFill>
                  <a:schemeClr val="tx1"/>
                </a:solidFill>
              </a:rPr>
              <a:t>.	İtikat Öğrenme Alanı</a:t>
            </a:r>
          </a:p>
          <a:p>
            <a:pPr marL="114300" indent="0" algn="just" defTabSz="541338">
              <a:buNone/>
            </a:pPr>
            <a:r>
              <a:rPr lang="tr-TR" sz="3200" dirty="0" smtClean="0">
                <a:solidFill>
                  <a:schemeClr val="tx1"/>
                </a:solidFill>
              </a:rPr>
              <a:t>Bu ders ile öğrencilerin, Allah’ı tanıyıp sağlıklı iletişim kurmaları, hayatı anlamlandırmaları, aklını kullanmaları, sorumlu davranma becerilerini geliştirmeleri hedeflenmektedir.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49028007"/>
      </p:ext>
    </p:extLst>
  </p:cSld>
  <p:clrMapOvr>
    <a:masterClrMapping/>
  </p:clrMapOvr>
  <p:transition spd="slow" advClick="0" advTm="2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tabLst>
                <a:tab pos="444500" algn="l"/>
              </a:tabLst>
            </a:pPr>
            <a:endParaRPr lang="tr-TR" sz="2200" b="1" dirty="0" smtClean="0">
              <a:solidFill>
                <a:schemeClr val="tx1"/>
              </a:solidFill>
            </a:endParaRPr>
          </a:p>
          <a:p>
            <a:pPr marL="114300" indent="0" algn="just">
              <a:buNone/>
              <a:tabLst>
                <a:tab pos="444500" algn="l"/>
              </a:tabLst>
            </a:pPr>
            <a:endParaRPr lang="tr-TR" sz="2200" b="1" dirty="0">
              <a:solidFill>
                <a:schemeClr val="tx1"/>
              </a:solidFill>
            </a:endParaRPr>
          </a:p>
          <a:p>
            <a:pPr marL="114300" indent="0" algn="just">
              <a:buNone/>
              <a:tabLst>
                <a:tab pos="444500" algn="l"/>
              </a:tabLst>
            </a:pPr>
            <a:r>
              <a:rPr lang="tr-TR" sz="3600" b="1" dirty="0" smtClean="0">
                <a:solidFill>
                  <a:schemeClr val="tx1"/>
                </a:solidFill>
              </a:rPr>
              <a:t>3</a:t>
            </a:r>
            <a:r>
              <a:rPr lang="tr-TR" sz="3600" b="1" dirty="0">
                <a:solidFill>
                  <a:schemeClr val="tx1"/>
                </a:solidFill>
              </a:rPr>
              <a:t>.	İbadet Öğrenme Alanı</a:t>
            </a:r>
          </a:p>
          <a:p>
            <a:pPr marL="114300" indent="0" algn="just">
              <a:buNone/>
              <a:tabLst>
                <a:tab pos="444500" algn="l"/>
              </a:tabLst>
            </a:pPr>
            <a:r>
              <a:rPr lang="tr-TR" sz="3600" dirty="0" smtClean="0">
                <a:solidFill>
                  <a:schemeClr val="tx1"/>
                </a:solidFill>
              </a:rPr>
              <a:t>Bu ders ile öğrencilere, İslam’da ibadet </a:t>
            </a:r>
            <a:r>
              <a:rPr lang="tr-TR" sz="3600" dirty="0">
                <a:solidFill>
                  <a:schemeClr val="tx1"/>
                </a:solidFill>
              </a:rPr>
              <a:t>ve </a:t>
            </a:r>
            <a:r>
              <a:rPr lang="tr-TR" sz="3600" dirty="0" smtClean="0">
                <a:solidFill>
                  <a:schemeClr val="tx1"/>
                </a:solidFill>
              </a:rPr>
              <a:t>ibadetin faydalarını öğrenmeleri ve ibadetlere </a:t>
            </a:r>
            <a:r>
              <a:rPr lang="tr-TR" sz="3600" dirty="0">
                <a:solidFill>
                  <a:schemeClr val="tx1"/>
                </a:solidFill>
              </a:rPr>
              <a:t>katılma alışkanlığı kazandırılması amaçlanmaktadır.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112640255"/>
      </p:ext>
    </p:extLst>
  </p:cSld>
  <p:clrMapOvr>
    <a:masterClrMapping/>
  </p:clrMapOvr>
  <p:transition spd="slow" advClick="0" advTm="20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defTabSz="444500">
              <a:buNone/>
            </a:pPr>
            <a:endParaRPr lang="tr-TR" b="1" dirty="0" smtClean="0">
              <a:solidFill>
                <a:schemeClr val="tx1"/>
              </a:solidFill>
            </a:endParaRPr>
          </a:p>
          <a:p>
            <a:pPr marL="114300" indent="0" algn="just" defTabSz="444500">
              <a:buNone/>
            </a:pPr>
            <a:endParaRPr lang="tr-TR" b="1" dirty="0">
              <a:solidFill>
                <a:schemeClr val="tx1"/>
              </a:solidFill>
            </a:endParaRPr>
          </a:p>
          <a:p>
            <a:pPr marL="114300" indent="0" algn="just" defTabSz="444500">
              <a:buNone/>
            </a:pPr>
            <a:r>
              <a:rPr lang="tr-TR" sz="3600" b="1" dirty="0" smtClean="0">
                <a:solidFill>
                  <a:schemeClr val="tx1"/>
                </a:solidFill>
              </a:rPr>
              <a:t>4</a:t>
            </a:r>
            <a:r>
              <a:rPr lang="tr-TR" sz="3600" b="1" dirty="0">
                <a:solidFill>
                  <a:schemeClr val="tx1"/>
                </a:solidFill>
              </a:rPr>
              <a:t>.	Siyer Öğrenme Alanı</a:t>
            </a:r>
          </a:p>
          <a:p>
            <a:pPr marL="114300" indent="0" algn="just" defTabSz="444500">
              <a:buNone/>
            </a:pPr>
            <a:r>
              <a:rPr lang="tr-TR" sz="3600" dirty="0" smtClean="0">
                <a:solidFill>
                  <a:schemeClr val="tx1"/>
                </a:solidFill>
              </a:rPr>
              <a:t>Bu derste öğrencilerin</a:t>
            </a:r>
            <a:r>
              <a:rPr lang="tr-TR" sz="3600" dirty="0">
                <a:solidFill>
                  <a:schemeClr val="tx1"/>
                </a:solidFill>
              </a:rPr>
              <a:t>, Hz. Peygamber’in misyonunu öğrenme, örnekliğini kavrama, onu doğru anlama ve modelleme bilinci kazanmaları amaçlanmaktadır</a:t>
            </a:r>
            <a:r>
              <a:rPr lang="tr-TR" sz="3600" dirty="0" smtClean="0">
                <a:solidFill>
                  <a:schemeClr val="tx1"/>
                </a:solidFill>
              </a:rPr>
              <a:t>.</a:t>
            </a:r>
          </a:p>
          <a:p>
            <a:pPr marL="114300" indent="0" algn="just" defTabSz="444500">
              <a:buNone/>
            </a:pPr>
            <a:r>
              <a:rPr lang="tr-TR" dirty="0" smtClean="0">
                <a:solidFill>
                  <a:schemeClr val="tx1"/>
                </a:solidFill>
              </a:rPr>
              <a:t>.</a:t>
            </a:r>
            <a:endParaRPr lang="tr-TR" dirty="0">
              <a:solidFill>
                <a:schemeClr val="tx1"/>
              </a:solidFill>
            </a:endParaRP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79377183"/>
      </p:ext>
    </p:extLst>
  </p:cSld>
  <p:clrMapOvr>
    <a:masterClrMapping/>
  </p:clrMapOvr>
  <p:transition spd="slow" advClick="0" advTm="2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defTabSz="444500">
              <a:buNone/>
            </a:pPr>
            <a:endParaRPr lang="tr-TR" b="1" dirty="0" smtClean="0">
              <a:solidFill>
                <a:schemeClr val="tx1"/>
              </a:solidFill>
            </a:endParaRPr>
          </a:p>
          <a:p>
            <a:pPr marL="114300" indent="0" algn="just" defTabSz="444500">
              <a:buNone/>
            </a:pPr>
            <a:r>
              <a:rPr lang="tr-TR" sz="3600" b="1" dirty="0" smtClean="0">
                <a:solidFill>
                  <a:schemeClr val="tx1"/>
                </a:solidFill>
              </a:rPr>
              <a:t>5</a:t>
            </a:r>
            <a:r>
              <a:rPr lang="tr-TR" sz="3600" b="1" dirty="0">
                <a:solidFill>
                  <a:schemeClr val="tx1"/>
                </a:solidFill>
              </a:rPr>
              <a:t>.	Ahlak Öğrenme Alanı</a:t>
            </a:r>
          </a:p>
          <a:p>
            <a:pPr marL="114300" indent="0" algn="just">
              <a:buNone/>
            </a:pPr>
            <a:endParaRPr lang="tr-TR" sz="3600" dirty="0" smtClean="0">
              <a:solidFill>
                <a:schemeClr val="tx1"/>
              </a:solidFill>
            </a:endParaRPr>
          </a:p>
          <a:p>
            <a:pPr marL="114300" indent="0" algn="just">
              <a:buNone/>
            </a:pPr>
            <a:r>
              <a:rPr lang="tr-TR" sz="3600" dirty="0" smtClean="0">
                <a:solidFill>
                  <a:schemeClr val="tx1"/>
                </a:solidFill>
              </a:rPr>
              <a:t>Bu derste öğrencilerin, Allah ve Resulünün razı olacağı doğru davranış bilgisini kazanmaları hedeflenmektedir.</a:t>
            </a:r>
            <a:endParaRPr lang="tr-TR" sz="3600"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352570952"/>
      </p:ext>
    </p:extLst>
  </p:cSld>
  <p:clrMapOvr>
    <a:masterClrMapping/>
  </p:clrMapOvr>
  <p:transition spd="slow" advClick="0" advTm="2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b="1" cap="none" dirty="0">
                <a:solidFill>
                  <a:prstClr val="black"/>
                </a:solidFill>
                <a:latin typeface="Times New Roman"/>
                <a:ea typeface="Calibri"/>
                <a:cs typeface="Times New Roman"/>
              </a:rPr>
              <a:t>Kur Sistemi</a:t>
            </a:r>
            <a:endParaRPr lang="tr-TR" dirty="0">
              <a:solidFill>
                <a:schemeClr val="accent1">
                  <a:lumMod val="75000"/>
                </a:schemeClr>
              </a:solidFill>
            </a:endParaRPr>
          </a:p>
        </p:txBody>
      </p:sp>
      <p:sp>
        <p:nvSpPr>
          <p:cNvPr id="21507"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sz="2800" b="1" dirty="0" smtClean="0">
                <a:solidFill>
                  <a:schemeClr val="tx1"/>
                </a:solidFill>
              </a:rPr>
              <a:t>Kur </a:t>
            </a:r>
            <a:r>
              <a:rPr lang="tr-TR" sz="2800" b="1" dirty="0">
                <a:solidFill>
                  <a:schemeClr val="tx1"/>
                </a:solidFill>
              </a:rPr>
              <a:t>Sistemi Nedir?</a:t>
            </a:r>
          </a:p>
          <a:p>
            <a:pPr marL="114300" indent="0" algn="just">
              <a:buNone/>
            </a:pPr>
            <a:r>
              <a:rPr lang="tr-TR" sz="2800" dirty="0" smtClean="0">
                <a:solidFill>
                  <a:schemeClr val="tx1"/>
                </a:solidFill>
              </a:rPr>
              <a:t>Bir </a:t>
            </a:r>
            <a:r>
              <a:rPr lang="tr-TR" sz="2800" dirty="0">
                <a:solidFill>
                  <a:schemeClr val="tx1"/>
                </a:solidFill>
              </a:rPr>
              <a:t>eğitim kavramı olarak ‘Kur’; Belli amaçlara ulaşmak için programda yer alan konuları, </a:t>
            </a:r>
            <a:r>
              <a:rPr lang="tr-TR" sz="2800" dirty="0" smtClean="0">
                <a:solidFill>
                  <a:schemeClr val="tx1"/>
                </a:solidFill>
              </a:rPr>
              <a:t>aşamalık </a:t>
            </a:r>
            <a:r>
              <a:rPr lang="tr-TR" sz="2800" dirty="0">
                <a:solidFill>
                  <a:schemeClr val="tx1"/>
                </a:solidFill>
              </a:rPr>
              <a:t>esasına göre öğrencilere vermek demektir.</a:t>
            </a:r>
          </a:p>
          <a:p>
            <a:pPr marL="114300" indent="0" algn="just">
              <a:buNone/>
            </a:pPr>
            <a:r>
              <a:rPr lang="tr-TR" sz="2800" dirty="0" smtClean="0">
                <a:solidFill>
                  <a:schemeClr val="tx1"/>
                </a:solidFill>
              </a:rPr>
              <a:t>Öğrencileri </a:t>
            </a:r>
            <a:r>
              <a:rPr lang="tr-TR" sz="2800" dirty="0">
                <a:solidFill>
                  <a:schemeClr val="tx1"/>
                </a:solidFill>
              </a:rPr>
              <a:t>bilgi </a:t>
            </a:r>
            <a:r>
              <a:rPr lang="tr-TR" sz="2800" dirty="0" smtClean="0">
                <a:solidFill>
                  <a:schemeClr val="tx1"/>
                </a:solidFill>
              </a:rPr>
              <a:t>seviyelerine göre </a:t>
            </a:r>
            <a:r>
              <a:rPr lang="tr-TR" sz="2800" dirty="0">
                <a:solidFill>
                  <a:schemeClr val="tx1"/>
                </a:solidFill>
              </a:rPr>
              <a:t>sınıflamak, gruplara ayırmak demektir. </a:t>
            </a:r>
            <a:endParaRPr lang="tr-TR" sz="2800" dirty="0" smtClean="0">
              <a:solidFill>
                <a:schemeClr val="tx1"/>
              </a:solidFill>
            </a:endParaRPr>
          </a:p>
          <a:p>
            <a:pPr marL="114300" indent="0" algn="just">
              <a:buNone/>
            </a:pPr>
            <a:r>
              <a:rPr lang="tr-TR" sz="2800" dirty="0">
                <a:solidFill>
                  <a:srgbClr val="FF0000"/>
                </a:solidFill>
              </a:rPr>
              <a:t>Y</a:t>
            </a:r>
            <a:r>
              <a:rPr lang="tr-TR" sz="2800" dirty="0" smtClean="0">
                <a:solidFill>
                  <a:srgbClr val="FF0000"/>
                </a:solidFill>
              </a:rPr>
              <a:t>aşlarına, </a:t>
            </a:r>
            <a:r>
              <a:rPr lang="tr-TR" sz="2800" dirty="0">
                <a:solidFill>
                  <a:srgbClr val="FF0000"/>
                </a:solidFill>
              </a:rPr>
              <a:t>örgün eğitimde devam ettikleri sınıflara göre gruplara ayırmak değildir.</a:t>
            </a:r>
          </a:p>
          <a:p>
            <a:pPr marL="114300" indent="0" algn="just">
              <a:buNone/>
            </a:pPr>
            <a:endParaRPr lang="tr-TR" dirty="0">
              <a:solidFill>
                <a:schemeClr val="tx1"/>
              </a:solidFill>
            </a:endParaRPr>
          </a:p>
          <a:p>
            <a:pPr marL="114300" indent="0">
              <a:buNone/>
            </a:pPr>
            <a:endParaRPr lang="tr-TR" dirty="0" smtClean="0"/>
          </a:p>
        </p:txBody>
      </p:sp>
      <p:pic>
        <p:nvPicPr>
          <p:cNvPr id="21508"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ea typeface="Calibri" pitchFamily="34" charset="0"/>
                <a:cs typeface="TimesNewRomanPS-BoldMT"/>
              </a:rPr>
              <a:t>Kur Sistemi</a:t>
            </a:r>
          </a:p>
        </p:txBody>
      </p:sp>
      <p:sp>
        <p:nvSpPr>
          <p:cNvPr id="22531" name="İçerik Yer Tutucusu 2"/>
          <p:cNvSpPr>
            <a:spLocks noGrp="1"/>
          </p:cNvSpPr>
          <p:nvPr>
            <p:ph idx="1"/>
          </p:nvPr>
        </p:nvSpPr>
        <p:spPr/>
        <p:txBody>
          <a:bodyPr/>
          <a:lstStyle/>
          <a:p>
            <a:pPr marL="114300" indent="0">
              <a:buNone/>
            </a:pPr>
            <a:endParaRPr lang="tr-TR" dirty="0" smtClean="0"/>
          </a:p>
          <a:p>
            <a:pPr marL="114300" indent="0" algn="just">
              <a:buNone/>
            </a:pPr>
            <a:r>
              <a:rPr lang="tr-TR" sz="2800" dirty="0" smtClean="0">
                <a:solidFill>
                  <a:srgbClr val="FF0000"/>
                </a:solidFill>
              </a:rPr>
              <a:t>Mesela </a:t>
            </a:r>
            <a:r>
              <a:rPr lang="tr-TR" sz="2800" dirty="0">
                <a:solidFill>
                  <a:srgbClr val="FF0000"/>
                </a:solidFill>
              </a:rPr>
              <a:t>hiç Kur'an-ı Kerimi yüzünden okumasını bilmeyen öğrenci bu ders için 1. </a:t>
            </a:r>
            <a:r>
              <a:rPr lang="tr-TR" sz="2800" dirty="0" err="1">
                <a:solidFill>
                  <a:srgbClr val="FF0000"/>
                </a:solidFill>
              </a:rPr>
              <a:t>kur'a</a:t>
            </a:r>
            <a:r>
              <a:rPr lang="tr-TR" sz="2800" dirty="0">
                <a:solidFill>
                  <a:srgbClr val="FF0000"/>
                </a:solidFill>
              </a:rPr>
              <a:t> kaydedilir. Kur'an-ı Kerimi yüzünden okuyan ve </a:t>
            </a:r>
            <a:r>
              <a:rPr lang="tr-TR" sz="2800" dirty="0" smtClean="0">
                <a:solidFill>
                  <a:srgbClr val="FF0000"/>
                </a:solidFill>
              </a:rPr>
              <a:t>ilgili </a:t>
            </a:r>
            <a:r>
              <a:rPr lang="tr-TR" sz="2800" dirty="0" err="1" smtClean="0">
                <a:solidFill>
                  <a:srgbClr val="FF0000"/>
                </a:solidFill>
              </a:rPr>
              <a:t>kur’da</a:t>
            </a:r>
            <a:r>
              <a:rPr lang="tr-TR" sz="2800" dirty="0" smtClean="0">
                <a:solidFill>
                  <a:srgbClr val="FF0000"/>
                </a:solidFill>
              </a:rPr>
              <a:t> </a:t>
            </a:r>
            <a:r>
              <a:rPr lang="tr-TR" sz="2800" dirty="0">
                <a:solidFill>
                  <a:srgbClr val="FF0000"/>
                </a:solidFill>
              </a:rPr>
              <a:t>yer alan </a:t>
            </a:r>
            <a:r>
              <a:rPr lang="tr-TR" sz="2800" dirty="0" smtClean="0">
                <a:solidFill>
                  <a:srgbClr val="FF0000"/>
                </a:solidFill>
              </a:rPr>
              <a:t>dua </a:t>
            </a:r>
            <a:r>
              <a:rPr lang="tr-TR" sz="2800" dirty="0">
                <a:solidFill>
                  <a:srgbClr val="FF0000"/>
                </a:solidFill>
              </a:rPr>
              <a:t>ve sureleri ezbere bilen öğrenci 2. </a:t>
            </a:r>
            <a:r>
              <a:rPr lang="tr-TR" sz="2800" dirty="0" err="1">
                <a:solidFill>
                  <a:srgbClr val="FF0000"/>
                </a:solidFill>
              </a:rPr>
              <a:t>kur'a</a:t>
            </a:r>
            <a:r>
              <a:rPr lang="tr-TR" sz="2800" dirty="0">
                <a:solidFill>
                  <a:srgbClr val="FF0000"/>
                </a:solidFill>
              </a:rPr>
              <a:t> kaydedilir. İkinci kurdaki dua ve sureleri ezberlemiş, Kur'an-ı Kerimi de belli düzeyde yüzünden okuyan öğrenci ise 3. </a:t>
            </a:r>
            <a:r>
              <a:rPr lang="tr-TR" sz="2800" dirty="0" err="1">
                <a:solidFill>
                  <a:srgbClr val="FF0000"/>
                </a:solidFill>
              </a:rPr>
              <a:t>kur'a</a:t>
            </a:r>
            <a:r>
              <a:rPr lang="tr-TR" sz="2800" dirty="0">
                <a:solidFill>
                  <a:srgbClr val="FF0000"/>
                </a:solidFill>
              </a:rPr>
              <a:t> kaydedilir. İbadet, itikat, siyer ve ahlak dersleri için de durum böyledir</a:t>
            </a:r>
            <a:r>
              <a:rPr lang="tr-TR" sz="2800" dirty="0">
                <a:solidFill>
                  <a:schemeClr val="tx1"/>
                </a:solidFill>
              </a:rPr>
              <a:t>.</a:t>
            </a:r>
            <a:endParaRPr lang="tr-TR" dirty="0" smtClean="0">
              <a:solidFill>
                <a:schemeClr val="tx1"/>
              </a:solidFill>
            </a:endParaRPr>
          </a:p>
        </p:txBody>
      </p:sp>
      <p:pic>
        <p:nvPicPr>
          <p:cNvPr id="22532"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ea typeface="Calibri" pitchFamily="34" charset="0"/>
                <a:cs typeface="TimesNewRomanPS-BoldMT"/>
              </a:rPr>
              <a:t>Kur </a:t>
            </a:r>
            <a:r>
              <a:rPr lang="tr-TR" sz="3200" b="1" cap="none" dirty="0" smtClean="0">
                <a:solidFill>
                  <a:prstClr val="black"/>
                </a:solidFill>
                <a:ea typeface="Calibri" pitchFamily="34" charset="0"/>
                <a:cs typeface="TimesNewRomanPS-BoldMT"/>
              </a:rPr>
              <a:t>Sisteminin Faydaları</a:t>
            </a:r>
            <a:endParaRPr lang="tr-TR" b="1"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smtClean="0">
              <a:solidFill>
                <a:schemeClr val="tx1"/>
              </a:solidFill>
            </a:endParaRPr>
          </a:p>
          <a:p>
            <a:pPr marL="114300" indent="0" algn="just">
              <a:buNone/>
            </a:pPr>
            <a:r>
              <a:rPr lang="tr-TR" sz="2800" dirty="0" smtClean="0">
                <a:solidFill>
                  <a:schemeClr val="tx1"/>
                </a:solidFill>
              </a:rPr>
              <a:t>Bu </a:t>
            </a:r>
            <a:r>
              <a:rPr lang="tr-TR" sz="2800" dirty="0">
                <a:solidFill>
                  <a:schemeClr val="tx1"/>
                </a:solidFill>
              </a:rPr>
              <a:t>sistemde, öğrencilerin daha önce elde ettikleri </a:t>
            </a:r>
            <a:r>
              <a:rPr lang="tr-TR" sz="2800" dirty="0" smtClean="0">
                <a:solidFill>
                  <a:schemeClr val="tx1"/>
                </a:solidFill>
              </a:rPr>
              <a:t>bilgileri </a:t>
            </a:r>
            <a:r>
              <a:rPr lang="tr-TR" sz="2800" u="sng" dirty="0" smtClean="0">
                <a:solidFill>
                  <a:schemeClr val="tx1"/>
                </a:solidFill>
              </a:rPr>
              <a:t>tekrarlamalarının</a:t>
            </a:r>
            <a:r>
              <a:rPr lang="tr-TR" sz="2800" dirty="0" smtClean="0">
                <a:solidFill>
                  <a:schemeClr val="tx1"/>
                </a:solidFill>
              </a:rPr>
              <a:t> </a:t>
            </a:r>
            <a:r>
              <a:rPr lang="tr-TR" sz="2800" dirty="0">
                <a:solidFill>
                  <a:schemeClr val="tx1"/>
                </a:solidFill>
              </a:rPr>
              <a:t>önüne geçilerek eğitim sürecinde </a:t>
            </a:r>
            <a:r>
              <a:rPr lang="tr-TR" sz="2800" u="sng" dirty="0">
                <a:solidFill>
                  <a:schemeClr val="tx1"/>
                </a:solidFill>
              </a:rPr>
              <a:t>vakit kaybı önlenmiş </a:t>
            </a:r>
            <a:r>
              <a:rPr lang="tr-TR" sz="2800" dirty="0">
                <a:solidFill>
                  <a:schemeClr val="tx1"/>
                </a:solidFill>
              </a:rPr>
              <a:t>olmaktadır. </a:t>
            </a:r>
            <a:endParaRPr lang="tr-TR" sz="2800" dirty="0" smtClean="0">
              <a:solidFill>
                <a:schemeClr val="tx1"/>
              </a:solidFill>
            </a:endParaRPr>
          </a:p>
          <a:p>
            <a:pPr marL="114300" indent="0" algn="just">
              <a:buNone/>
            </a:pPr>
            <a:r>
              <a:rPr lang="tr-TR" sz="2800" dirty="0" smtClean="0">
                <a:solidFill>
                  <a:schemeClr val="tx1"/>
                </a:solidFill>
              </a:rPr>
              <a:t>Bu uygulamayla öğrencinin; Kursu </a:t>
            </a:r>
            <a:r>
              <a:rPr lang="tr-TR" sz="2800" u="sng" dirty="0">
                <a:solidFill>
                  <a:schemeClr val="tx1"/>
                </a:solidFill>
              </a:rPr>
              <a:t>rastgele</a:t>
            </a:r>
            <a:r>
              <a:rPr lang="tr-TR" sz="2800" dirty="0">
                <a:solidFill>
                  <a:schemeClr val="tx1"/>
                </a:solidFill>
              </a:rPr>
              <a:t> bir noktada bırakıp gitmesinin önüne geçilir, </a:t>
            </a:r>
            <a:r>
              <a:rPr lang="tr-TR" sz="2800" dirty="0" smtClean="0">
                <a:solidFill>
                  <a:schemeClr val="tx1"/>
                </a:solidFill>
              </a:rPr>
              <a:t>sistemli</a:t>
            </a:r>
            <a:r>
              <a:rPr lang="tr-TR" sz="2800" dirty="0">
                <a:solidFill>
                  <a:schemeClr val="tx1"/>
                </a:solidFill>
              </a:rPr>
              <a:t>, </a:t>
            </a:r>
            <a:r>
              <a:rPr lang="tr-TR" sz="2800" dirty="0" smtClean="0">
                <a:solidFill>
                  <a:schemeClr val="tx1"/>
                </a:solidFill>
              </a:rPr>
              <a:t>düzenli eğitim sürecini  tamamlaması sağlanmış </a:t>
            </a:r>
            <a:r>
              <a:rPr lang="tr-TR" sz="2800" dirty="0">
                <a:solidFill>
                  <a:schemeClr val="tx1"/>
                </a:solidFill>
              </a:rPr>
              <a:t>olur.</a:t>
            </a: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98528831"/>
      </p:ext>
    </p:extLst>
  </p:cSld>
  <p:clrMapOvr>
    <a:masterClrMapping/>
  </p:clrMapOvr>
  <p:transition spd="slow" advClick="0"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dirty="0" smtClean="0">
                <a:solidFill>
                  <a:schemeClr val="tx1"/>
                </a:solidFill>
              </a:rPr>
              <a:t>dayanak</a:t>
            </a:r>
            <a:endParaRPr lang="tr-TR" b="1" dirty="0">
              <a:solidFill>
                <a:schemeClr val="tx1"/>
              </a:solidFill>
            </a:endParaRPr>
          </a:p>
        </p:txBody>
      </p:sp>
      <p:sp>
        <p:nvSpPr>
          <p:cNvPr id="10243" name="İçerik Yer Tutucusu 2"/>
          <p:cNvSpPr>
            <a:spLocks noGrp="1"/>
          </p:cNvSpPr>
          <p:nvPr>
            <p:ph idx="1"/>
          </p:nvPr>
        </p:nvSpPr>
        <p:spPr/>
        <p:txBody>
          <a:bodyPr/>
          <a:lstStyle/>
          <a:p>
            <a:pPr marL="114300" indent="0">
              <a:buNone/>
            </a:pPr>
            <a:endParaRPr lang="tr-TR" dirty="0" smtClean="0">
              <a:solidFill>
                <a:schemeClr val="tx1"/>
              </a:solidFill>
            </a:endParaRPr>
          </a:p>
          <a:p>
            <a:pPr marL="114300" indent="0">
              <a:buNone/>
            </a:pPr>
            <a:endParaRPr lang="tr-TR" dirty="0">
              <a:solidFill>
                <a:schemeClr val="tx1"/>
              </a:solidFill>
            </a:endParaRPr>
          </a:p>
          <a:p>
            <a:pPr marL="114300" indent="0">
              <a:buNone/>
            </a:pPr>
            <a:r>
              <a:rPr lang="tr-TR" dirty="0" smtClean="0">
                <a:solidFill>
                  <a:schemeClr val="tx1"/>
                </a:solidFill>
              </a:rPr>
              <a:t>Yaz Kur'an Kursları, </a:t>
            </a:r>
          </a:p>
          <a:p>
            <a:pPr marL="114300" indent="0" algn="just">
              <a:buNone/>
            </a:pPr>
            <a:r>
              <a:rPr lang="tr-TR" dirty="0" smtClean="0">
                <a:solidFill>
                  <a:schemeClr val="tx1"/>
                </a:solidFill>
              </a:rPr>
              <a:t>2009 tarihli Bakanlar Kurulu Kararı ile 2012 tarihli Kur'an Kursları Yönetmeliği ve Yönergesi hükümlerine göre yürütülmektedir.</a:t>
            </a:r>
          </a:p>
          <a:p>
            <a:pPr marL="114300" indent="0">
              <a:buNone/>
            </a:pPr>
            <a:endParaRPr lang="tr-TR" dirty="0" smtClean="0"/>
          </a:p>
        </p:txBody>
      </p:sp>
      <p:pic>
        <p:nvPicPr>
          <p:cNvPr id="1024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ea typeface="Calibri" pitchFamily="34" charset="0"/>
                <a:cs typeface="TimesNewRomanPS-BoldMT"/>
              </a:rPr>
              <a:t>Kur </a:t>
            </a:r>
            <a:r>
              <a:rPr lang="tr-TR" sz="3200" b="1" cap="none" dirty="0" smtClean="0">
                <a:solidFill>
                  <a:prstClr val="black"/>
                </a:solidFill>
                <a:ea typeface="Calibri" pitchFamily="34" charset="0"/>
                <a:cs typeface="TimesNewRomanPS-BoldMT"/>
              </a:rPr>
              <a:t>Sisteminin Faydaları</a:t>
            </a:r>
            <a:endParaRPr lang="tr-TR" b="1"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sz="2800" dirty="0" smtClean="0">
                <a:solidFill>
                  <a:schemeClr val="tx1"/>
                </a:solidFill>
              </a:rPr>
              <a:t>Yaz </a:t>
            </a:r>
            <a:r>
              <a:rPr lang="tr-TR" sz="2800" dirty="0">
                <a:solidFill>
                  <a:schemeClr val="tx1"/>
                </a:solidFill>
              </a:rPr>
              <a:t>Kur’an </a:t>
            </a:r>
            <a:r>
              <a:rPr lang="tr-TR" sz="2800" dirty="0" err="1">
                <a:solidFill>
                  <a:schemeClr val="tx1"/>
                </a:solidFill>
              </a:rPr>
              <a:t>Kursları’nın</a:t>
            </a:r>
            <a:r>
              <a:rPr lang="tr-TR" sz="2800" dirty="0">
                <a:solidFill>
                  <a:schemeClr val="tx1"/>
                </a:solidFill>
              </a:rPr>
              <a:t> açıldığı dönemler genelde izin, tatil ve kırsal kesimler için işlerin yoğun olduğu dönemlerdir. K</a:t>
            </a:r>
            <a:r>
              <a:rPr lang="tr-TR" sz="2800" dirty="0" smtClean="0">
                <a:solidFill>
                  <a:schemeClr val="tx1"/>
                </a:solidFill>
              </a:rPr>
              <a:t>ur </a:t>
            </a:r>
            <a:r>
              <a:rPr lang="tr-TR" sz="2800" dirty="0">
                <a:solidFill>
                  <a:schemeClr val="tx1"/>
                </a:solidFill>
              </a:rPr>
              <a:t>sistemi, herkese imkânları elverdiği ve fırsat bulduğu dönemde Yaz Kur’an </a:t>
            </a:r>
            <a:r>
              <a:rPr lang="tr-TR" sz="2800" dirty="0" smtClean="0">
                <a:solidFill>
                  <a:schemeClr val="tx1"/>
                </a:solidFill>
              </a:rPr>
              <a:t>Kurslarından </a:t>
            </a:r>
            <a:r>
              <a:rPr lang="tr-TR" sz="2800" dirty="0">
                <a:solidFill>
                  <a:schemeClr val="tx1"/>
                </a:solidFill>
              </a:rPr>
              <a:t>yararlanmasının yolunu açmaktadır. </a:t>
            </a:r>
            <a:endParaRPr lang="tr-TR" sz="2800" dirty="0" smtClean="0">
              <a:solidFill>
                <a:schemeClr val="tx1"/>
              </a:solidFill>
            </a:endParaRPr>
          </a:p>
          <a:p>
            <a:pPr marL="114300" indent="0" algn="just">
              <a:buNone/>
            </a:pPr>
            <a:r>
              <a:rPr lang="tr-TR" sz="2800" dirty="0" smtClean="0">
                <a:solidFill>
                  <a:schemeClr val="tx1"/>
                </a:solidFill>
              </a:rPr>
              <a:t>Mesela </a:t>
            </a:r>
            <a:r>
              <a:rPr lang="tr-TR" sz="2800" dirty="0">
                <a:solidFill>
                  <a:schemeClr val="tx1"/>
                </a:solidFill>
              </a:rPr>
              <a:t>1. Kuru ikamet ettiği yerde alan bir çocuk, 2. Kuru ailesiyle izin ya da tatile gittiği yerde alabilir. Evine döndüğünde de 3. Kuru yine kendi </a:t>
            </a:r>
            <a:r>
              <a:rPr lang="tr-TR" sz="2800" dirty="0" smtClean="0">
                <a:solidFill>
                  <a:schemeClr val="tx1"/>
                </a:solidFill>
              </a:rPr>
              <a:t>kursunda </a:t>
            </a:r>
            <a:r>
              <a:rPr lang="tr-TR" sz="2800" dirty="0">
                <a:solidFill>
                  <a:schemeClr val="tx1"/>
                </a:solidFill>
              </a:rPr>
              <a:t>alabilir. </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905435860"/>
      </p:ext>
    </p:extLst>
  </p:cSld>
  <p:clrMapOvr>
    <a:masterClrMapping/>
  </p:clrMapOvr>
  <p:transition spd="slow" advClick="0" advTm="20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ea typeface="Calibri" pitchFamily="34" charset="0"/>
                <a:cs typeface="TimesNewRomanPS-BoldMT"/>
              </a:rPr>
              <a:t>Kur </a:t>
            </a:r>
            <a:r>
              <a:rPr lang="tr-TR" sz="3200" b="1" cap="none" dirty="0" smtClean="0">
                <a:solidFill>
                  <a:prstClr val="black"/>
                </a:solidFill>
                <a:ea typeface="Calibri" pitchFamily="34" charset="0"/>
                <a:cs typeface="TimesNewRomanPS-BoldMT"/>
              </a:rPr>
              <a:t>Sisteminin Faydaları</a:t>
            </a:r>
            <a:endParaRPr lang="tr-TR" b="1"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a:solidFill>
                <a:schemeClr val="tx1"/>
              </a:solidFill>
            </a:endParaRPr>
          </a:p>
          <a:p>
            <a:pPr marL="114300" indent="0" algn="just">
              <a:buNone/>
            </a:pPr>
            <a:r>
              <a:rPr lang="tr-TR" sz="3200" dirty="0" smtClean="0">
                <a:solidFill>
                  <a:srgbClr val="FF0000"/>
                </a:solidFill>
              </a:rPr>
              <a:t>Kur </a:t>
            </a:r>
            <a:r>
              <a:rPr lang="tr-TR" sz="3200" dirty="0">
                <a:solidFill>
                  <a:srgbClr val="FF0000"/>
                </a:solidFill>
              </a:rPr>
              <a:t>sisteminin uygulanmasını kolaylaştırmak amacıyla, müftülüklerin birbirine yakın olan kurs ve camilerde kurları paylaştırma imkânı da vardır. Mesela 1. Kur ‘A’, 2. Kur ‘B’, 3. Kur ‘C’ camisinde olacak şekilde bir düzenleme yapılabilmektedir.</a:t>
            </a:r>
          </a:p>
          <a:p>
            <a:pPr marL="114300" indent="0">
              <a:buNone/>
            </a:pPr>
            <a:endParaRPr lang="tr-TR" dirty="0">
              <a:solidFill>
                <a:srgbClr val="FF0000"/>
              </a:solidFill>
            </a:endParaRP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4732307"/>
      </p:ext>
    </p:extLst>
  </p:cSld>
  <p:clrMapOvr>
    <a:masterClrMapping/>
  </p:clrMapOvr>
  <p:transition spd="slow" advClick="0" advTm="20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000" b="1" cap="none" dirty="0" smtClean="0">
                <a:solidFill>
                  <a:srgbClr val="000000"/>
                </a:solidFill>
                <a:latin typeface="Times New Roman"/>
                <a:ea typeface="Calibri"/>
              </a:rPr>
              <a:t>Kur’an Kursları (Okul Öncesi Dönemi)</a:t>
            </a:r>
            <a:br>
              <a:rPr lang="tr-TR" sz="3000" b="1" cap="none" dirty="0" smtClean="0">
                <a:solidFill>
                  <a:srgbClr val="000000"/>
                </a:solidFill>
                <a:latin typeface="Times New Roman"/>
                <a:ea typeface="Calibri"/>
              </a:rPr>
            </a:br>
            <a:r>
              <a:rPr lang="tr-TR" sz="3000" b="1" cap="none" dirty="0" smtClean="0">
                <a:solidFill>
                  <a:srgbClr val="000000"/>
                </a:solidFill>
                <a:latin typeface="Times New Roman"/>
                <a:ea typeface="Calibri"/>
              </a:rPr>
              <a:t>Öğretim Programı </a:t>
            </a:r>
            <a:br>
              <a:rPr lang="tr-TR" sz="3000" b="1" cap="none" dirty="0" smtClean="0">
                <a:solidFill>
                  <a:srgbClr val="000000"/>
                </a:solidFill>
                <a:latin typeface="Times New Roman"/>
                <a:ea typeface="Calibri"/>
              </a:rPr>
            </a:br>
            <a:r>
              <a:rPr lang="tr-TR" sz="3000" b="1" cap="none" dirty="0" smtClean="0">
                <a:solidFill>
                  <a:srgbClr val="000000"/>
                </a:solidFill>
                <a:latin typeface="Times New Roman"/>
                <a:ea typeface="Calibri"/>
              </a:rPr>
              <a:t>(4-6 yaş grubu)</a:t>
            </a:r>
            <a:endParaRPr lang="tr-TR" sz="3000" cap="none"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sz="2600" dirty="0">
                <a:solidFill>
                  <a:srgbClr val="FF0000"/>
                </a:solidFill>
              </a:rPr>
              <a:t>Ülkemizde, zorunlu eğitim yaşı 66 aya </a:t>
            </a:r>
            <a:r>
              <a:rPr lang="tr-TR" sz="2600" dirty="0" smtClean="0">
                <a:solidFill>
                  <a:srgbClr val="FF0000"/>
                </a:solidFill>
              </a:rPr>
              <a:t>indirilmiştir</a:t>
            </a:r>
            <a:r>
              <a:rPr lang="tr-TR" sz="2600" dirty="0">
                <a:solidFill>
                  <a:srgbClr val="FF0000"/>
                </a:solidFill>
              </a:rPr>
              <a:t>. Yaygın din eğitiminde her hangi bir yaş sınırlandırılması bulunmamaktadır.</a:t>
            </a:r>
          </a:p>
          <a:p>
            <a:pPr marL="114300" indent="0" algn="just">
              <a:buNone/>
            </a:pPr>
            <a:r>
              <a:rPr lang="tr-TR" sz="2600" dirty="0">
                <a:solidFill>
                  <a:schemeClr val="tx1"/>
                </a:solidFill>
              </a:rPr>
              <a:t>Bu durum okul öncesi dönem din eğitimi hususunda Başkanlığa sorumluluk yüklemekte ve Kur’an kurslarında programlı bir okul öncesi </a:t>
            </a:r>
            <a:r>
              <a:rPr lang="tr-TR" sz="2600" dirty="0" smtClean="0">
                <a:solidFill>
                  <a:schemeClr val="tx1"/>
                </a:solidFill>
              </a:rPr>
              <a:t>eğitimi önemli </a:t>
            </a:r>
            <a:r>
              <a:rPr lang="tr-TR" sz="2600" dirty="0">
                <a:solidFill>
                  <a:schemeClr val="tx1"/>
                </a:solidFill>
              </a:rPr>
              <a:t>kılmaktadır.</a:t>
            </a:r>
          </a:p>
          <a:p>
            <a:pPr marL="114300" indent="0" algn="just">
              <a:buNone/>
            </a:pPr>
            <a:r>
              <a:rPr lang="tr-TR" sz="2600" dirty="0">
                <a:solidFill>
                  <a:srgbClr val="FF0000"/>
                </a:solidFill>
              </a:rPr>
              <a:t>Bu bağlamda Kur’an Kursları (Okul Öncesi Dönemi) Öğretim Programı hazırlanmış ve uygulamaya konulmuştur.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060597406"/>
      </p:ext>
    </p:extLst>
  </p:cSld>
  <p:clrMapOvr>
    <a:masterClrMapping/>
  </p:clrMapOvr>
  <p:transition spd="slow" advClick="0" advTm="20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000000"/>
                </a:solidFill>
                <a:latin typeface="Times New Roman"/>
                <a:ea typeface="Calibri"/>
              </a:rPr>
              <a:t>Kur’an Kursları (Okul Öncesi Dönemi)</a:t>
            </a:r>
            <a:br>
              <a:rPr lang="tr-TR" sz="3000" b="1" cap="none" dirty="0">
                <a:solidFill>
                  <a:srgbClr val="000000"/>
                </a:solidFill>
                <a:latin typeface="Times New Roman"/>
                <a:ea typeface="Calibri"/>
              </a:rPr>
            </a:br>
            <a:r>
              <a:rPr lang="tr-TR" sz="3000" b="1" cap="none" dirty="0">
                <a:solidFill>
                  <a:srgbClr val="000000"/>
                </a:solidFill>
                <a:latin typeface="Times New Roman"/>
                <a:ea typeface="Calibri"/>
              </a:rPr>
              <a:t>Öğretim Programı </a:t>
            </a:r>
            <a:endParaRPr lang="tr-TR" dirty="0"/>
          </a:p>
        </p:txBody>
      </p:sp>
      <p:sp>
        <p:nvSpPr>
          <p:cNvPr id="3" name="İçerik Yer Tutucusu 2"/>
          <p:cNvSpPr>
            <a:spLocks noGrp="1"/>
          </p:cNvSpPr>
          <p:nvPr>
            <p:ph idx="1"/>
          </p:nvPr>
        </p:nvSpPr>
        <p:spPr/>
        <p:txBody>
          <a:bodyPr/>
          <a:lstStyle/>
          <a:p>
            <a:pPr marL="114300" indent="0" algn="just">
              <a:buNone/>
            </a:pPr>
            <a:endParaRPr lang="tr-TR" dirty="0">
              <a:solidFill>
                <a:schemeClr val="tx1"/>
              </a:solidFill>
            </a:endParaRPr>
          </a:p>
          <a:p>
            <a:pPr marL="114300" indent="0" algn="just">
              <a:buNone/>
            </a:pPr>
            <a:r>
              <a:rPr lang="tr-TR" sz="2800" dirty="0" smtClean="0">
                <a:solidFill>
                  <a:schemeClr val="tx1"/>
                </a:solidFill>
              </a:rPr>
              <a:t>Program </a:t>
            </a:r>
            <a:r>
              <a:rPr lang="tr-TR" sz="2800" dirty="0">
                <a:solidFill>
                  <a:schemeClr val="tx1"/>
                </a:solidFill>
              </a:rPr>
              <a:t>geliştirilirken; </a:t>
            </a:r>
          </a:p>
          <a:p>
            <a:pPr marL="114300" indent="0" algn="just">
              <a:buNone/>
            </a:pPr>
            <a:r>
              <a:rPr lang="tr-TR" sz="2800" dirty="0">
                <a:solidFill>
                  <a:schemeClr val="tx1"/>
                </a:solidFill>
              </a:rPr>
              <a:t>Okul öncesi eğitim alanındaki yeni yaklaşım ve ilkeler ile ilahiyat bilimlerinin verileri dikkate alınmıştır. Bu bağlamda;</a:t>
            </a:r>
          </a:p>
          <a:p>
            <a:pPr marL="114300" indent="0" algn="just">
              <a:buNone/>
              <a:tabLst>
                <a:tab pos="444500" algn="l"/>
              </a:tabLst>
            </a:pPr>
            <a:r>
              <a:rPr lang="tr-TR" sz="2800" dirty="0" smtClean="0">
                <a:solidFill>
                  <a:schemeClr val="tx1"/>
                </a:solidFill>
              </a:rPr>
              <a:t>Çocukların </a:t>
            </a:r>
            <a:r>
              <a:rPr lang="tr-TR" sz="2800" dirty="0">
                <a:solidFill>
                  <a:schemeClr val="tx1"/>
                </a:solidFill>
              </a:rPr>
              <a:t>bilişsel, sosyal ve duygusal yönden gelişimlerini dikkate </a:t>
            </a:r>
            <a:r>
              <a:rPr lang="tr-TR" sz="2800" dirty="0" smtClean="0">
                <a:solidFill>
                  <a:schemeClr val="tx1"/>
                </a:solidFill>
              </a:rPr>
              <a:t>alan öğretim </a:t>
            </a:r>
            <a:r>
              <a:rPr lang="tr-TR" sz="2800" dirty="0">
                <a:solidFill>
                  <a:schemeClr val="tx1"/>
                </a:solidFill>
              </a:rPr>
              <a:t>programı anlayışı benimsenmiştir.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436209"/>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66354132"/>
      </p:ext>
    </p:extLst>
  </p:cSld>
  <p:clrMapOvr>
    <a:masterClrMapping/>
  </p:clrMapOvr>
  <p:transition spd="slow" advClick="0" advTm="20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FF0000"/>
                </a:solidFill>
                <a:latin typeface="Times New Roman"/>
                <a:ea typeface="Calibri"/>
              </a:rPr>
              <a:t>Kur’an Kursları (Okul Öncesi Dönemi)</a:t>
            </a:r>
            <a:br>
              <a:rPr lang="tr-TR" sz="3000" b="1" cap="none" dirty="0">
                <a:solidFill>
                  <a:srgbClr val="FF0000"/>
                </a:solidFill>
                <a:latin typeface="Times New Roman"/>
                <a:ea typeface="Calibri"/>
              </a:rPr>
            </a:br>
            <a:r>
              <a:rPr lang="tr-TR" sz="3000" b="1" cap="none" dirty="0">
                <a:solidFill>
                  <a:srgbClr val="FF0000"/>
                </a:solidFill>
                <a:latin typeface="Times New Roman"/>
                <a:ea typeface="Calibri"/>
              </a:rPr>
              <a:t>Öğretim Programı </a:t>
            </a:r>
            <a:endParaRPr lang="tr-TR" dirty="0">
              <a:solidFill>
                <a:srgbClr val="FF0000"/>
              </a:solidFill>
            </a:endParaRPr>
          </a:p>
        </p:txBody>
      </p:sp>
      <p:sp>
        <p:nvSpPr>
          <p:cNvPr id="3" name="İçerik Yer Tutucusu 2"/>
          <p:cNvSpPr>
            <a:spLocks noGrp="1"/>
          </p:cNvSpPr>
          <p:nvPr>
            <p:ph idx="1"/>
          </p:nvPr>
        </p:nvSpPr>
        <p:spPr/>
        <p:txBody>
          <a:bodyPr/>
          <a:lstStyle/>
          <a:p>
            <a:pPr marL="114300" indent="0" algn="just" defTabSz="541338">
              <a:buNone/>
            </a:pPr>
            <a:r>
              <a:rPr lang="tr-TR" sz="2800" dirty="0">
                <a:solidFill>
                  <a:schemeClr val="tx1"/>
                </a:solidFill>
              </a:rPr>
              <a:t>Programın Yaz Kur’an Kurslarında Uygulanışı</a:t>
            </a:r>
          </a:p>
          <a:p>
            <a:pPr marL="114300" indent="0" algn="just" defTabSz="541338">
              <a:buNone/>
            </a:pPr>
            <a:r>
              <a:rPr lang="tr-TR" sz="2800" dirty="0">
                <a:solidFill>
                  <a:srgbClr val="FF0000"/>
                </a:solidFill>
              </a:rPr>
              <a:t>1.	Yaz döneminde 9 hafta sürecek olan 135 saatlik </a:t>
            </a:r>
            <a:r>
              <a:rPr lang="tr-TR" sz="2800" dirty="0" smtClean="0">
                <a:solidFill>
                  <a:srgbClr val="FF0000"/>
                </a:solidFill>
              </a:rPr>
              <a:t>program</a:t>
            </a:r>
            <a:r>
              <a:rPr lang="tr-TR" sz="2800" dirty="0">
                <a:solidFill>
                  <a:srgbClr val="FF0000"/>
                </a:solidFill>
              </a:rPr>
              <a:t>, haftada 10 </a:t>
            </a:r>
            <a:r>
              <a:rPr lang="tr-TR" sz="2800" dirty="0" smtClean="0">
                <a:solidFill>
                  <a:srgbClr val="FF0000"/>
                </a:solidFill>
              </a:rPr>
              <a:t>saat Kur’an-ı </a:t>
            </a:r>
            <a:r>
              <a:rPr lang="tr-TR" sz="2800" dirty="0">
                <a:solidFill>
                  <a:srgbClr val="FF0000"/>
                </a:solidFill>
              </a:rPr>
              <a:t>Kerim  5 saat </a:t>
            </a:r>
            <a:r>
              <a:rPr lang="tr-TR" sz="2800" dirty="0" smtClean="0">
                <a:solidFill>
                  <a:srgbClr val="FF0000"/>
                </a:solidFill>
              </a:rPr>
              <a:t>Dini Bilgiler</a:t>
            </a:r>
            <a:r>
              <a:rPr lang="tr-TR" sz="2800" dirty="0">
                <a:solidFill>
                  <a:srgbClr val="FF0000"/>
                </a:solidFill>
              </a:rPr>
              <a:t>, </a:t>
            </a:r>
            <a:r>
              <a:rPr lang="tr-TR" sz="2800" dirty="0" smtClean="0">
                <a:solidFill>
                  <a:srgbClr val="FF0000"/>
                </a:solidFill>
              </a:rPr>
              <a:t>dersi </a:t>
            </a:r>
            <a:r>
              <a:rPr lang="tr-TR" sz="2800" dirty="0">
                <a:solidFill>
                  <a:srgbClr val="FF0000"/>
                </a:solidFill>
              </a:rPr>
              <a:t>olmak üzere 15 saat uygulanacaktır.</a:t>
            </a:r>
          </a:p>
          <a:p>
            <a:pPr marL="114300" indent="0" algn="just" defTabSz="541338">
              <a:buNone/>
            </a:pPr>
            <a:r>
              <a:rPr lang="tr-TR" sz="2800" dirty="0">
                <a:solidFill>
                  <a:schemeClr val="tx1"/>
                </a:solidFill>
              </a:rPr>
              <a:t>2.	Bu programa ilk defa katılan öğrenci, 9 haftalık yaz döneminde, Dini Bilgiler-1 ve Kur’an-ı Kerim-1 derslerini alacaktır. Aynı öğrencilerin bir sonraki sene bu eğitimi tekrar talep etmeleri halinde, Dini Bilgiler-2 ve Kur’an-ı Kerim-2 dersleri verilecektir. </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50272"/>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6647013"/>
      </p:ext>
    </p:extLst>
  </p:cSld>
  <p:clrMapOvr>
    <a:masterClrMapping/>
  </p:clrMapOvr>
  <p:transition spd="slow" advClick="0" advTm="20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000000"/>
                </a:solidFill>
                <a:latin typeface="Times New Roman"/>
                <a:ea typeface="Calibri"/>
              </a:rPr>
              <a:t>Kur’an Kursları (Okul Öncesi Dönemi)</a:t>
            </a:r>
            <a:br>
              <a:rPr lang="tr-TR" sz="3000" b="1" cap="none" dirty="0">
                <a:solidFill>
                  <a:srgbClr val="000000"/>
                </a:solidFill>
                <a:latin typeface="Times New Roman"/>
                <a:ea typeface="Calibri"/>
              </a:rPr>
            </a:br>
            <a:r>
              <a:rPr lang="tr-TR" sz="3000" b="1" cap="none" dirty="0">
                <a:solidFill>
                  <a:srgbClr val="000000"/>
                </a:solidFill>
                <a:latin typeface="Times New Roman"/>
                <a:ea typeface="Calibri"/>
              </a:rPr>
              <a:t>Öğretim Programı </a:t>
            </a:r>
            <a:endParaRPr lang="tr-TR" dirty="0"/>
          </a:p>
        </p:txBody>
      </p:sp>
      <p:sp>
        <p:nvSpPr>
          <p:cNvPr id="3" name="İçerik Yer Tutucusu 2"/>
          <p:cNvSpPr>
            <a:spLocks noGrp="1"/>
          </p:cNvSpPr>
          <p:nvPr>
            <p:ph idx="1"/>
          </p:nvPr>
        </p:nvSpPr>
        <p:spPr/>
        <p:txBody>
          <a:bodyPr/>
          <a:lstStyle/>
          <a:p>
            <a:pPr marL="114300" indent="0" algn="just" defTabSz="444500">
              <a:buNone/>
            </a:pPr>
            <a:endParaRPr lang="tr-TR" sz="500" dirty="0" smtClean="0">
              <a:solidFill>
                <a:schemeClr val="tx1"/>
              </a:solidFill>
            </a:endParaRPr>
          </a:p>
          <a:p>
            <a:pPr marL="114300" indent="0" algn="just" defTabSz="444500">
              <a:buNone/>
            </a:pPr>
            <a:r>
              <a:rPr lang="tr-TR" sz="2800" dirty="0" smtClean="0">
                <a:solidFill>
                  <a:schemeClr val="tx1"/>
                </a:solidFill>
              </a:rPr>
              <a:t>Programının </a:t>
            </a:r>
            <a:r>
              <a:rPr lang="tr-TR" sz="2800" dirty="0">
                <a:solidFill>
                  <a:schemeClr val="tx1"/>
                </a:solidFill>
              </a:rPr>
              <a:t>Düzenleneceği Mekânlar ve </a:t>
            </a:r>
            <a:r>
              <a:rPr lang="tr-TR" sz="2800" dirty="0" smtClean="0">
                <a:solidFill>
                  <a:schemeClr val="tx1"/>
                </a:solidFill>
              </a:rPr>
              <a:t>Özellikleri</a:t>
            </a:r>
          </a:p>
          <a:p>
            <a:pPr marL="114300" indent="0" algn="just" defTabSz="444500">
              <a:buNone/>
            </a:pPr>
            <a:r>
              <a:rPr lang="tr-TR" sz="2800" dirty="0" smtClean="0">
                <a:solidFill>
                  <a:schemeClr val="tx1"/>
                </a:solidFill>
              </a:rPr>
              <a:t>1</a:t>
            </a:r>
            <a:r>
              <a:rPr lang="tr-TR" sz="2800" dirty="0">
                <a:solidFill>
                  <a:schemeClr val="tx1"/>
                </a:solidFill>
              </a:rPr>
              <a:t>.	</a:t>
            </a:r>
            <a:r>
              <a:rPr lang="tr-TR" sz="2800" dirty="0" smtClean="0">
                <a:solidFill>
                  <a:schemeClr val="tx1"/>
                </a:solidFill>
              </a:rPr>
              <a:t>Sınıflar</a:t>
            </a:r>
            <a:r>
              <a:rPr lang="tr-TR" sz="2800" dirty="0">
                <a:solidFill>
                  <a:schemeClr val="tx1"/>
                </a:solidFill>
              </a:rPr>
              <a:t>, öğrencilerin </a:t>
            </a:r>
            <a:r>
              <a:rPr lang="tr-TR" sz="2800" dirty="0" smtClean="0">
                <a:solidFill>
                  <a:schemeClr val="tx1"/>
                </a:solidFill>
              </a:rPr>
              <a:t>yaşlarına, fiziksel </a:t>
            </a:r>
            <a:r>
              <a:rPr lang="tr-TR" sz="2800" dirty="0">
                <a:solidFill>
                  <a:schemeClr val="tx1"/>
                </a:solidFill>
              </a:rPr>
              <a:t>özelliklerine göre düzenlenmelidir.</a:t>
            </a:r>
          </a:p>
          <a:p>
            <a:pPr marL="114300" indent="0" algn="just" defTabSz="444500">
              <a:buNone/>
            </a:pPr>
            <a:r>
              <a:rPr lang="tr-TR" sz="2800" dirty="0">
                <a:solidFill>
                  <a:schemeClr val="tx1"/>
                </a:solidFill>
              </a:rPr>
              <a:t>2.	Yazı, çizim, boyama vb. etkinliklerin yapılabileceği masa, sandalye gibi eşyalar, oyun ve serbest etkinliklerin düzenlenebileceği ortamlar oluşturulmalıdır.</a:t>
            </a:r>
          </a:p>
          <a:p>
            <a:pPr marL="114300" indent="0" algn="just" defTabSz="444500">
              <a:buNone/>
            </a:pPr>
            <a:r>
              <a:rPr lang="tr-TR" sz="2800" dirty="0">
                <a:solidFill>
                  <a:schemeClr val="tx1"/>
                </a:solidFill>
              </a:rPr>
              <a:t>3.	Lavabo ve tuvaletler çocukların fiziksel özelliklerine uygun olmalıdır.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50272"/>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03472096"/>
      </p:ext>
    </p:extLst>
  </p:cSld>
  <p:clrMapOvr>
    <a:masterClrMapping/>
  </p:clrMapOvr>
  <p:transition spd="slow" advClick="0" advTm="20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000000"/>
                </a:solidFill>
                <a:latin typeface="Times New Roman"/>
                <a:ea typeface="Calibri"/>
              </a:rPr>
              <a:t>Kur’an Kursları (Okul Öncesi Dönemi)</a:t>
            </a:r>
            <a:br>
              <a:rPr lang="tr-TR" sz="3000" b="1" cap="none" dirty="0">
                <a:solidFill>
                  <a:srgbClr val="000000"/>
                </a:solidFill>
                <a:latin typeface="Times New Roman"/>
                <a:ea typeface="Calibri"/>
              </a:rPr>
            </a:br>
            <a:r>
              <a:rPr lang="tr-TR" sz="3000" b="1" cap="none" dirty="0">
                <a:solidFill>
                  <a:srgbClr val="000000"/>
                </a:solidFill>
                <a:latin typeface="Times New Roman"/>
                <a:ea typeface="Calibri"/>
              </a:rPr>
              <a:t>Öğretim Programı </a:t>
            </a:r>
            <a:endParaRPr lang="tr-TR" dirty="0"/>
          </a:p>
        </p:txBody>
      </p:sp>
      <p:sp>
        <p:nvSpPr>
          <p:cNvPr id="3" name="İçerik Yer Tutucusu 2"/>
          <p:cNvSpPr>
            <a:spLocks noGrp="1"/>
          </p:cNvSpPr>
          <p:nvPr>
            <p:ph idx="1"/>
          </p:nvPr>
        </p:nvSpPr>
        <p:spPr/>
        <p:txBody>
          <a:bodyPr/>
          <a:lstStyle/>
          <a:p>
            <a:pPr marL="114300" indent="0">
              <a:buNone/>
            </a:pPr>
            <a:endParaRPr lang="tr-TR" dirty="0" smtClean="0"/>
          </a:p>
          <a:p>
            <a:pPr marL="114300" indent="0" algn="just" defTabSz="444500">
              <a:buNone/>
            </a:pPr>
            <a:r>
              <a:rPr lang="tr-TR" sz="2800" dirty="0" smtClean="0">
                <a:solidFill>
                  <a:schemeClr val="tx1"/>
                </a:solidFill>
              </a:rPr>
              <a:t>4</a:t>
            </a:r>
            <a:r>
              <a:rPr lang="tr-TR" sz="2800" dirty="0">
                <a:solidFill>
                  <a:schemeClr val="tx1"/>
                </a:solidFill>
              </a:rPr>
              <a:t>.	Ö</a:t>
            </a:r>
            <a:r>
              <a:rPr lang="tr-TR" sz="2800" dirty="0" smtClean="0">
                <a:solidFill>
                  <a:schemeClr val="tx1"/>
                </a:solidFill>
              </a:rPr>
              <a:t>ğrencilerin </a:t>
            </a:r>
            <a:r>
              <a:rPr lang="tr-TR" sz="2800" dirty="0">
                <a:solidFill>
                  <a:schemeClr val="tx1"/>
                </a:solidFill>
              </a:rPr>
              <a:t>gün içerisinde yeme-içme, tuvalet gibi özel ihtiyaçlarını gidermeleri için bir yardımcı personel ayarlanmalıdır.</a:t>
            </a:r>
          </a:p>
          <a:p>
            <a:pPr marL="114300" indent="0" algn="just" defTabSz="630238">
              <a:buNone/>
            </a:pPr>
            <a:r>
              <a:rPr lang="tr-TR" sz="2800" dirty="0" smtClean="0">
                <a:solidFill>
                  <a:srgbClr val="FF0000"/>
                </a:solidFill>
              </a:rPr>
              <a:t>5. 4-6 </a:t>
            </a:r>
            <a:r>
              <a:rPr lang="tr-TR" sz="2800" dirty="0">
                <a:solidFill>
                  <a:srgbClr val="FF0000"/>
                </a:solidFill>
              </a:rPr>
              <a:t>yaş grubuna yönelik açılan sınıflarda Başkanlıkça bu programa yönelik </a:t>
            </a:r>
            <a:r>
              <a:rPr lang="tr-TR" sz="2800" dirty="0" smtClean="0">
                <a:solidFill>
                  <a:srgbClr val="FF0000"/>
                </a:solidFill>
              </a:rPr>
              <a:t>seminere katılmış </a:t>
            </a:r>
            <a:r>
              <a:rPr lang="tr-TR" sz="2800" dirty="0">
                <a:solidFill>
                  <a:srgbClr val="FF0000"/>
                </a:solidFill>
              </a:rPr>
              <a:t>öğreticiler, formasyon eğitimi olanlar yada müftülüklerce söz konusu alanda bilgi ve donanımı yeterli görülen öğreticiler görevlendirilmelidir.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450272"/>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84306770"/>
      </p:ext>
    </p:extLst>
  </p:cSld>
  <p:clrMapOvr>
    <a:masterClrMapping/>
  </p:clrMapOvr>
  <p:transition spd="slow" advClick="0" advTm="20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Yaz Kur’an Kursu Ders Kitapları</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smtClean="0">
              <a:solidFill>
                <a:schemeClr val="tx1"/>
              </a:solidFill>
            </a:endParaRPr>
          </a:p>
          <a:p>
            <a:pPr marL="114300" indent="0" algn="just">
              <a:buNone/>
            </a:pPr>
            <a:r>
              <a:rPr lang="tr-TR" sz="2800" dirty="0" smtClean="0">
                <a:solidFill>
                  <a:schemeClr val="tx1"/>
                </a:solidFill>
              </a:rPr>
              <a:t>Diyanet </a:t>
            </a:r>
            <a:r>
              <a:rPr lang="tr-TR" sz="2800" dirty="0">
                <a:solidFill>
                  <a:schemeClr val="tx1"/>
                </a:solidFill>
              </a:rPr>
              <a:t>İşleri Başkanlığı 2005 yılında hazırladığı ve 2006 yılında uygulamaya koyduğu Yaz Kur’an Kursları Programına uygun eğitim-öğretim çalışmalarının verimli ve sağlam bir zemin üzerinde yürütülmesi için </a:t>
            </a:r>
            <a:r>
              <a:rPr lang="tr-TR" sz="2800" dirty="0" smtClean="0">
                <a:solidFill>
                  <a:schemeClr val="tx1"/>
                </a:solidFill>
              </a:rPr>
              <a:t>kitap </a:t>
            </a:r>
            <a:r>
              <a:rPr lang="tr-TR" sz="2800" dirty="0">
                <a:solidFill>
                  <a:schemeClr val="tx1"/>
                </a:solidFill>
              </a:rPr>
              <a:t>hazırlamış, öğretici ve öğrencilerin istifadesine sunmuştur.</a:t>
            </a:r>
          </a:p>
          <a:p>
            <a:pPr marL="114300" indent="0" algn="just">
              <a:buNone/>
            </a:pPr>
            <a:endParaRPr lang="tr-TR"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9613767"/>
      </p:ext>
    </p:extLst>
  </p:cSld>
  <p:clrMapOvr>
    <a:masterClrMapping/>
  </p:clrMapOvr>
  <p:transition spd="slow" advClick="0" advTm="20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bwMode="auto"/>
        <p:txBody>
          <a:bodyPr wrap="square" numCol="1" anchorCtr="0" compatLnSpc="1">
            <a:prstTxWarp prst="textNoShape">
              <a:avLst/>
            </a:prstTxWarp>
            <a:normAutofit fontScale="90000"/>
          </a:bodyPr>
          <a:lstStyle/>
          <a:p>
            <a:pPr>
              <a:lnSpc>
                <a:spcPct val="115000"/>
              </a:lnSpc>
            </a:pPr>
            <a:r>
              <a:rPr lang="tr-TR" sz="3000" b="1" cap="none" dirty="0" smtClean="0">
                <a:solidFill>
                  <a:schemeClr val="tx1"/>
                </a:solidFill>
                <a:latin typeface="TimesNewRomanPS-BoldMT"/>
                <a:ea typeface="Calibri" pitchFamily="34" charset="0"/>
                <a:cs typeface="TimesNewRomanPS-BoldMT"/>
              </a:rPr>
              <a:t>Yaz Kur’an Kursları </a:t>
            </a:r>
            <a:br>
              <a:rPr lang="tr-TR" sz="3000" b="1" cap="none" dirty="0" smtClean="0">
                <a:solidFill>
                  <a:schemeClr val="tx1"/>
                </a:solidFill>
                <a:latin typeface="TimesNewRomanPS-BoldMT"/>
                <a:ea typeface="Calibri" pitchFamily="34" charset="0"/>
                <a:cs typeface="TimesNewRomanPS-BoldMT"/>
              </a:rPr>
            </a:br>
            <a:r>
              <a:rPr lang="tr-TR" sz="3000" b="1" cap="none" dirty="0" smtClean="0">
                <a:solidFill>
                  <a:schemeClr val="tx1"/>
                </a:solidFill>
                <a:latin typeface="TimesNewRomanPS-BoldMT"/>
                <a:ea typeface="Calibri" pitchFamily="34" charset="0"/>
                <a:cs typeface="TimesNewRomanPS-BoldMT"/>
              </a:rPr>
              <a:t>Eğitim-öğretim Ortamları</a:t>
            </a:r>
            <a:endParaRPr lang="tr-TR" sz="3000" cap="none" dirty="0" smtClean="0">
              <a:solidFill>
                <a:schemeClr val="tx1"/>
              </a:solidFill>
              <a:ea typeface="Calibri" pitchFamily="34" charset="0"/>
              <a:cs typeface="TimesNewRomanPS-BoldMT"/>
            </a:endParaRPr>
          </a:p>
        </p:txBody>
      </p:sp>
      <p:sp>
        <p:nvSpPr>
          <p:cNvPr id="2560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smtClean="0">
              <a:solidFill>
                <a:schemeClr val="tx1"/>
              </a:solidFill>
            </a:endParaRPr>
          </a:p>
          <a:p>
            <a:pPr marL="114300" indent="0" algn="just">
              <a:buNone/>
            </a:pPr>
            <a:endParaRPr lang="tr-TR" dirty="0" smtClean="0">
              <a:solidFill>
                <a:schemeClr val="tx1"/>
              </a:solidFill>
            </a:endParaRPr>
          </a:p>
          <a:p>
            <a:pPr marL="114300" indent="0" algn="just">
              <a:buNone/>
            </a:pPr>
            <a:r>
              <a:rPr lang="tr-TR" dirty="0" smtClean="0">
                <a:solidFill>
                  <a:schemeClr val="tx1"/>
                </a:solidFill>
              </a:rPr>
              <a:t>Öğrencilerin </a:t>
            </a:r>
            <a:r>
              <a:rPr lang="tr-TR" dirty="0">
                <a:solidFill>
                  <a:schemeClr val="tx1"/>
                </a:solidFill>
              </a:rPr>
              <a:t>ders göreceği mekânlar düzenli ve temiz olmalıdır. </a:t>
            </a:r>
            <a:r>
              <a:rPr lang="tr-TR" dirty="0" smtClean="0">
                <a:solidFill>
                  <a:schemeClr val="tx1"/>
                </a:solidFill>
              </a:rPr>
              <a:t>Işık, ısı, koku vb. yönden uygun olmayan yerlerde eğitim yapılmamalıdır. </a:t>
            </a:r>
          </a:p>
          <a:p>
            <a:pPr marL="114300" indent="0" algn="just">
              <a:buNone/>
            </a:pPr>
            <a:r>
              <a:rPr lang="tr-TR" dirty="0" smtClean="0">
                <a:solidFill>
                  <a:schemeClr val="tx1"/>
                </a:solidFill>
              </a:rPr>
              <a:t>Kız çocuklarının da caminin iç mekanından istifade etmelerine özen gösterilmelidir.</a:t>
            </a:r>
            <a:endParaRPr lang="tr-TR" dirty="0" smtClean="0"/>
          </a:p>
        </p:txBody>
      </p:sp>
      <p:pic>
        <p:nvPicPr>
          <p:cNvPr id="2560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700" b="1" cap="none" dirty="0">
                <a:solidFill>
                  <a:prstClr val="black"/>
                </a:solidFill>
                <a:latin typeface="TimesNewRomanPS-BoldMT"/>
                <a:ea typeface="Calibri" pitchFamily="34" charset="0"/>
                <a:cs typeface="TimesNewRomanPS-BoldMT"/>
              </a:rPr>
              <a:t>Yaz Kur’an Kursları </a:t>
            </a:r>
            <a:br>
              <a:rPr lang="tr-TR" sz="2700" b="1" cap="none" dirty="0">
                <a:solidFill>
                  <a:prstClr val="black"/>
                </a:solidFill>
                <a:latin typeface="TimesNewRomanPS-BoldMT"/>
                <a:ea typeface="Calibri" pitchFamily="34" charset="0"/>
                <a:cs typeface="TimesNewRomanPS-BoldMT"/>
              </a:rPr>
            </a:br>
            <a:r>
              <a:rPr lang="tr-TR" sz="2700" b="1" cap="none" dirty="0">
                <a:solidFill>
                  <a:prstClr val="black"/>
                </a:solidFill>
                <a:latin typeface="TimesNewRomanPS-BoldMT"/>
                <a:ea typeface="Calibri" pitchFamily="34" charset="0"/>
                <a:cs typeface="TimesNewRomanPS-BoldMT"/>
              </a:rPr>
              <a:t>Eğitim-öğretim Ortamları</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Bu </a:t>
            </a:r>
            <a:r>
              <a:rPr lang="tr-TR" dirty="0">
                <a:solidFill>
                  <a:schemeClr val="tx1"/>
                </a:solidFill>
              </a:rPr>
              <a:t>kursların çoğunlukla camide yapılıyor olması eğitim açısından bir dezavantaj olarak görülmektedir. Çocukların camide rahat hareket edemediği, sıraların olmayışı, kalabalık öğrenciler için caminin mekân olarak yetersizliği, okuldaki sınıf imkânlarının camide olmaması gibi hususlar da gerekçe olarak gösterilmektedir. </a:t>
            </a:r>
          </a:p>
          <a:p>
            <a:pPr marL="114300" indent="0" algn="just">
              <a:buNone/>
            </a:pPr>
            <a:r>
              <a:rPr lang="tr-TR" dirty="0">
                <a:solidFill>
                  <a:schemeClr val="tx1"/>
                </a:solidFill>
              </a:rPr>
              <a:t>Oysa yaz Kur’an kurslarının asıl amaçlarından bir tanesi cami-çocuk buluşmasını sağlamak ve çocukları camilerin manevi iklimiyle buluşturmaktır.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62131801"/>
      </p:ext>
    </p:extLst>
  </p:cSld>
  <p:clrMapOvr>
    <a:masterClrMapping/>
  </p:clrMapOvr>
  <p:transition spd="slow" advClick="0"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bwMode="auto"/>
        <p:txBody>
          <a:bodyPr wrap="square" numCol="1" anchorCtr="0" compatLnSpc="1">
            <a:prstTxWarp prst="textNoShape">
              <a:avLst/>
            </a:prstTxWarp>
          </a:bodyPr>
          <a:lstStyle/>
          <a:p>
            <a:r>
              <a:rPr lang="tr-TR" sz="3200" b="1" cap="none" dirty="0" smtClean="0">
                <a:solidFill>
                  <a:schemeClr val="tx1"/>
                </a:solidFill>
              </a:rPr>
              <a:t>Yaz Kur'an Kurslarının Önemi</a:t>
            </a:r>
          </a:p>
        </p:txBody>
      </p:sp>
      <p:sp>
        <p:nvSpPr>
          <p:cNvPr id="11267" name="İçerik Yer Tutucusu 5"/>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a:solidFill>
                  <a:schemeClr val="tx1"/>
                </a:solidFill>
              </a:rPr>
              <a:t>Ü</a:t>
            </a:r>
            <a:r>
              <a:rPr lang="tr-TR" dirty="0" smtClean="0">
                <a:solidFill>
                  <a:schemeClr val="tx1"/>
                </a:solidFill>
              </a:rPr>
              <a:t>lkemizde Kur’an-ı Kerim’i, namaz surelerini ve dualarını okuyabilenlerin büyük bir kısmı, bunları Yaz Kur’an Kurslarında öğrenmektedir. Bu kurslar, çocukların yaz tatillerinde boş vakitlerini verimli bir şekilde değerlendirmeleri ve sokakların olumsuzluklarından kurtulmaları için iyi bir fırsat; aynı zamanda da din görevlisine, camiye, Kur’an’a, dine ve din eğitimine karşı olumlu bakış geliştirmeleri için uygun ortamlardır. </a:t>
            </a:r>
          </a:p>
        </p:txBody>
      </p:sp>
      <p:pic>
        <p:nvPicPr>
          <p:cNvPr id="11268"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600" b="1" cap="none" dirty="0" smtClean="0">
                <a:solidFill>
                  <a:schemeClr val="tx1"/>
                </a:solidFill>
                <a:latin typeface="TimesNewRomanPS-BoldMT"/>
                <a:ea typeface="Calibri" pitchFamily="34" charset="0"/>
                <a:cs typeface="TimesNewRomanPS-BoldMT"/>
              </a:rPr>
              <a:t>Öğretim Metotları</a:t>
            </a:r>
            <a:endParaRPr lang="tr-TR" cap="none" dirty="0" smtClean="0">
              <a:solidFill>
                <a:schemeClr val="tx1"/>
              </a:solidFill>
              <a:ea typeface="Calibri" pitchFamily="34" charset="0"/>
              <a:cs typeface="TimesNewRomanPS-BoldMT"/>
            </a:endParaRPr>
          </a:p>
        </p:txBody>
      </p:sp>
      <p:sp>
        <p:nvSpPr>
          <p:cNvPr id="26627"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endParaRPr lang="tr-TR" sz="2200" dirty="0">
              <a:solidFill>
                <a:schemeClr val="tx1"/>
              </a:solidFill>
            </a:endParaRPr>
          </a:p>
          <a:p>
            <a:pPr marL="114300" indent="0" algn="just">
              <a:buNone/>
            </a:pPr>
            <a:r>
              <a:rPr lang="tr-TR" sz="3200" dirty="0" smtClean="0">
                <a:solidFill>
                  <a:schemeClr val="tx1"/>
                </a:solidFill>
              </a:rPr>
              <a:t>Eğitimin öğrencinin hayatında </a:t>
            </a:r>
            <a:r>
              <a:rPr lang="tr-TR" sz="3200" dirty="0">
                <a:solidFill>
                  <a:schemeClr val="tx1"/>
                </a:solidFill>
              </a:rPr>
              <a:t>etkili olabilmesi için bir takım yöntemlerin uygulanması gerekmektedir. Gelişi güzel yapılan </a:t>
            </a:r>
            <a:r>
              <a:rPr lang="tr-TR" sz="3200" dirty="0" smtClean="0">
                <a:solidFill>
                  <a:schemeClr val="tx1"/>
                </a:solidFill>
              </a:rPr>
              <a:t>öğretim, </a:t>
            </a:r>
            <a:r>
              <a:rPr lang="tr-TR" sz="3200" dirty="0">
                <a:solidFill>
                  <a:schemeClr val="tx1"/>
                </a:solidFill>
              </a:rPr>
              <a:t>eğitimciyi yorar, </a:t>
            </a:r>
            <a:r>
              <a:rPr lang="tr-TR" sz="3200" dirty="0" smtClean="0">
                <a:solidFill>
                  <a:schemeClr val="tx1"/>
                </a:solidFill>
              </a:rPr>
              <a:t>zaman kaybına </a:t>
            </a:r>
            <a:r>
              <a:rPr lang="tr-TR" sz="3200" dirty="0">
                <a:solidFill>
                  <a:schemeClr val="tx1"/>
                </a:solidFill>
              </a:rPr>
              <a:t>neden olur ve öğrenci üzerinde hiçbir etki bırakmaz. </a:t>
            </a:r>
            <a:endParaRPr lang="tr-TR" sz="3200" dirty="0" smtClean="0">
              <a:solidFill>
                <a:schemeClr val="tx1"/>
              </a:solidFill>
            </a:endParaRPr>
          </a:p>
        </p:txBody>
      </p:sp>
      <p:pic>
        <p:nvPicPr>
          <p:cNvPr id="26628"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b="1" dirty="0" smtClean="0">
              <a:solidFill>
                <a:schemeClr val="tx1"/>
              </a:solidFill>
            </a:endParaRPr>
          </a:p>
          <a:p>
            <a:pPr marL="114300" indent="0" algn="just">
              <a:buNone/>
            </a:pPr>
            <a:endParaRPr lang="tr-TR" b="1" dirty="0">
              <a:solidFill>
                <a:schemeClr val="tx1"/>
              </a:solidFill>
            </a:endParaRPr>
          </a:p>
          <a:p>
            <a:pPr marL="114300" indent="0" algn="just">
              <a:buNone/>
            </a:pPr>
            <a:r>
              <a:rPr lang="tr-TR" b="1" dirty="0" smtClean="0">
                <a:solidFill>
                  <a:schemeClr val="tx1"/>
                </a:solidFill>
              </a:rPr>
              <a:t>Hz</a:t>
            </a:r>
            <a:r>
              <a:rPr lang="tr-TR" b="1" dirty="0">
                <a:solidFill>
                  <a:schemeClr val="tx1"/>
                </a:solidFill>
              </a:rPr>
              <a:t>. Peygamberi örnek almak</a:t>
            </a:r>
          </a:p>
          <a:p>
            <a:pPr marL="114300" indent="0" algn="just">
              <a:buNone/>
            </a:pPr>
            <a:r>
              <a:rPr lang="tr-TR" dirty="0" smtClean="0">
                <a:solidFill>
                  <a:schemeClr val="tx1"/>
                </a:solidFill>
              </a:rPr>
              <a:t>“</a:t>
            </a:r>
            <a:r>
              <a:rPr lang="tr-TR" dirty="0">
                <a:solidFill>
                  <a:schemeClr val="tx1"/>
                </a:solidFill>
              </a:rPr>
              <a:t>Ben muallim olarak gönderildim.” sözüyle, yaptığı işin bizatihi eğitim-öğretim olduğunu vurgulayan Hz. Peygamber; ailede, camide ve diğer alanlardaki uygulamalarıyla da eğitim-öğretim faaliyetinin bizzat içinde olduğunu her zaman göstermiştir.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206776251"/>
      </p:ext>
    </p:extLst>
  </p:cSld>
  <p:clrMapOvr>
    <a:masterClrMapping/>
  </p:clrMapOvr>
  <p:transition spd="slow" advClick="0" advTm="20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r>
              <a:rPr lang="tr-TR" sz="2200" b="1" dirty="0">
                <a:solidFill>
                  <a:schemeClr val="tx1"/>
                </a:solidFill>
              </a:rPr>
              <a:t>Soru Sorarak İlgi Uyandırırdı</a:t>
            </a:r>
          </a:p>
          <a:p>
            <a:pPr marL="114300" indent="0" algn="just">
              <a:buNone/>
            </a:pPr>
            <a:r>
              <a:rPr lang="tr-TR" sz="2200" dirty="0">
                <a:solidFill>
                  <a:schemeClr val="tx1"/>
                </a:solidFill>
              </a:rPr>
              <a:t>Anlatacağı konuya dikkat çekmek, merak ve ilgi uyandırmak için soru sorardı. Bir gün ashabına: “ Müslüman kimdir, biliyor musunuz?” diye sordu.</a:t>
            </a:r>
          </a:p>
          <a:p>
            <a:pPr marL="114300" indent="0" algn="just">
              <a:buNone/>
            </a:pPr>
            <a:r>
              <a:rPr lang="tr-TR" sz="2200" dirty="0">
                <a:solidFill>
                  <a:schemeClr val="tx1"/>
                </a:solidFill>
              </a:rPr>
              <a:t>Onlar da: “Allah ve Resulü daha iyi bilir!” dediler</a:t>
            </a:r>
            <a:r>
              <a:rPr lang="tr-TR" sz="2200" dirty="0" smtClean="0">
                <a:solidFill>
                  <a:schemeClr val="tx1"/>
                </a:solidFill>
              </a:rPr>
              <a:t>. Yeterince </a:t>
            </a:r>
            <a:r>
              <a:rPr lang="tr-TR" sz="2200" dirty="0">
                <a:solidFill>
                  <a:schemeClr val="tx1"/>
                </a:solidFill>
              </a:rPr>
              <a:t>dikkat uyandırdıktan sonra: “ Müslüman, diğer Müslümanların elinden ve dilinden emin olduğu kimsedir.” buyurdu.</a:t>
            </a:r>
          </a:p>
          <a:p>
            <a:pPr marL="114300" indent="0" algn="just">
              <a:buNone/>
            </a:pPr>
            <a:r>
              <a:rPr lang="tr-TR" sz="2200" dirty="0">
                <a:solidFill>
                  <a:schemeClr val="tx1"/>
                </a:solidFill>
              </a:rPr>
              <a:t>Sonra: “Mümin kimdir?” diye sordu. Ashap </a:t>
            </a:r>
            <a:r>
              <a:rPr lang="tr-TR" sz="2200" dirty="0" err="1">
                <a:solidFill>
                  <a:schemeClr val="tx1"/>
                </a:solidFill>
              </a:rPr>
              <a:t>yine:"Allah</a:t>
            </a:r>
            <a:r>
              <a:rPr lang="tr-TR" sz="2200" dirty="0">
                <a:solidFill>
                  <a:schemeClr val="tx1"/>
                </a:solidFill>
              </a:rPr>
              <a:t> ve Resulü daha iyi bilir." dediler. Bunun üzerine şunları </a:t>
            </a:r>
            <a:r>
              <a:rPr lang="tr-TR" sz="2200" dirty="0" smtClean="0">
                <a:solidFill>
                  <a:schemeClr val="tx1"/>
                </a:solidFill>
              </a:rPr>
              <a:t>söyledi: Müminlerin </a:t>
            </a:r>
            <a:r>
              <a:rPr lang="tr-TR" sz="2200" dirty="0">
                <a:solidFill>
                  <a:schemeClr val="tx1"/>
                </a:solidFill>
              </a:rPr>
              <a:t>canları ve malları hususunda kendisinden emin olduğu kimsedir</a:t>
            </a:r>
            <a:r>
              <a:rPr lang="tr-TR" sz="2200" dirty="0" smtClean="0">
                <a:solidFill>
                  <a:schemeClr val="tx1"/>
                </a:solidFill>
              </a:rPr>
              <a:t>.</a:t>
            </a:r>
            <a:endParaRPr lang="tr-TR" sz="2200" dirty="0">
              <a:solidFill>
                <a:schemeClr val="tx1"/>
              </a:solidFill>
            </a:endParaRPr>
          </a:p>
          <a:p>
            <a:pPr marL="114300" indent="0" algn="just">
              <a:buNone/>
            </a:pPr>
            <a:r>
              <a:rPr lang="tr-TR" sz="2200" dirty="0">
                <a:solidFill>
                  <a:schemeClr val="tx1"/>
                </a:solidFill>
              </a:rPr>
              <a:t>Allah Resulü (</a:t>
            </a:r>
            <a:r>
              <a:rPr lang="tr-TR" sz="2200" dirty="0" err="1" smtClean="0">
                <a:solidFill>
                  <a:schemeClr val="tx1"/>
                </a:solidFill>
              </a:rPr>
              <a:t>sas</a:t>
            </a:r>
            <a:r>
              <a:rPr lang="tr-TR" sz="2200" dirty="0" smtClean="0">
                <a:solidFill>
                  <a:schemeClr val="tx1"/>
                </a:solidFill>
              </a:rPr>
              <a:t>) </a:t>
            </a:r>
            <a:r>
              <a:rPr lang="tr-TR" sz="2200" dirty="0">
                <a:solidFill>
                  <a:schemeClr val="tx1"/>
                </a:solidFill>
              </a:rPr>
              <a:t>soru sorarak ilgi ve merak uyandırıyor, dinleyenleri motive ediyor, ondan sonra anlatacaklarını anlatıyordu. </a:t>
            </a:r>
            <a:endParaRPr lang="tr-TR" sz="2200"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20449434"/>
      </p:ext>
    </p:extLst>
  </p:cSld>
  <p:clrMapOvr>
    <a:masterClrMapping/>
  </p:clrMapOvr>
  <p:transition spd="slow" advClick="0" advTm="20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r>
              <a:rPr lang="tr-TR" b="1" dirty="0">
                <a:solidFill>
                  <a:schemeClr val="tx1"/>
                </a:solidFill>
              </a:rPr>
              <a:t>Hz. </a:t>
            </a:r>
            <a:r>
              <a:rPr lang="tr-TR" b="1" dirty="0" smtClean="0">
                <a:solidFill>
                  <a:schemeClr val="tx1"/>
                </a:solidFill>
              </a:rPr>
              <a:t>Peygamber; Olumlu </a:t>
            </a:r>
            <a:r>
              <a:rPr lang="tr-TR" b="1" dirty="0">
                <a:solidFill>
                  <a:schemeClr val="tx1"/>
                </a:solidFill>
              </a:rPr>
              <a:t>Davranışları Ödüllendirir ve Takdir Ederdi</a:t>
            </a:r>
          </a:p>
          <a:p>
            <a:pPr marL="114300" indent="0" algn="just">
              <a:buNone/>
            </a:pPr>
            <a:r>
              <a:rPr lang="tr-TR" dirty="0">
                <a:solidFill>
                  <a:schemeClr val="tx1"/>
                </a:solidFill>
              </a:rPr>
              <a:t>“Beğenilmek ve takdir edilmek” insanların çok önemsediği bir davranıştır. </a:t>
            </a:r>
            <a:r>
              <a:rPr lang="tr-TR" dirty="0" err="1" smtClean="0">
                <a:solidFill>
                  <a:schemeClr val="tx1"/>
                </a:solidFill>
              </a:rPr>
              <a:t>İbn</a:t>
            </a:r>
            <a:r>
              <a:rPr lang="tr-TR" dirty="0" smtClean="0">
                <a:solidFill>
                  <a:schemeClr val="tx1"/>
                </a:solidFill>
              </a:rPr>
              <a:t> </a:t>
            </a:r>
            <a:r>
              <a:rPr lang="tr-TR" dirty="0">
                <a:solidFill>
                  <a:schemeClr val="tx1"/>
                </a:solidFill>
              </a:rPr>
              <a:t>Abbas (</a:t>
            </a:r>
            <a:r>
              <a:rPr lang="tr-TR" dirty="0" err="1">
                <a:solidFill>
                  <a:schemeClr val="tx1"/>
                </a:solidFill>
              </a:rPr>
              <a:t>r.a</a:t>
            </a:r>
            <a:r>
              <a:rPr lang="tr-TR" dirty="0">
                <a:solidFill>
                  <a:schemeClr val="tx1"/>
                </a:solidFill>
              </a:rPr>
              <a:t>.) anlatıyor:</a:t>
            </a:r>
          </a:p>
          <a:p>
            <a:pPr marL="114300" indent="0" algn="just">
              <a:buNone/>
            </a:pPr>
            <a:r>
              <a:rPr lang="tr-TR" dirty="0">
                <a:solidFill>
                  <a:schemeClr val="tx1"/>
                </a:solidFill>
              </a:rPr>
              <a:t>“Bir gün Nebi (</a:t>
            </a:r>
            <a:r>
              <a:rPr lang="tr-TR" dirty="0" err="1" smtClean="0">
                <a:solidFill>
                  <a:schemeClr val="tx1"/>
                </a:solidFill>
              </a:rPr>
              <a:t>s.a.s</a:t>
            </a:r>
            <a:r>
              <a:rPr lang="tr-TR" dirty="0" smtClean="0">
                <a:solidFill>
                  <a:schemeClr val="tx1"/>
                </a:solidFill>
              </a:rPr>
              <a:t>.) </a:t>
            </a:r>
            <a:r>
              <a:rPr lang="tr-TR" dirty="0">
                <a:solidFill>
                  <a:schemeClr val="tx1"/>
                </a:solidFill>
              </a:rPr>
              <a:t>tuvalete gitti. Ben de abdest alması için bir kaba su hazırladım. Daha sonra Sevgili Peygamberimiz su dolu kabı görünce kimin hazırlayıp koyduğunu sordu. Benim hazırladığımı öğrenince: 'Allah'ım, onun dindeki anlayışını artır.' diyerek bana dua etti.”</a:t>
            </a:r>
          </a:p>
          <a:p>
            <a:pPr marL="114300" indent="0" algn="just">
              <a:buNone/>
            </a:pPr>
            <a:r>
              <a:rPr lang="tr-TR" dirty="0">
                <a:solidFill>
                  <a:schemeClr val="tx1"/>
                </a:solidFill>
              </a:rPr>
              <a:t>Peygamberimiz (</a:t>
            </a:r>
            <a:r>
              <a:rPr lang="tr-TR" dirty="0" err="1" smtClean="0">
                <a:solidFill>
                  <a:schemeClr val="tx1"/>
                </a:solidFill>
              </a:rPr>
              <a:t>s.a.s</a:t>
            </a:r>
            <a:r>
              <a:rPr lang="tr-TR" dirty="0" smtClean="0">
                <a:solidFill>
                  <a:schemeClr val="tx1"/>
                </a:solidFill>
              </a:rPr>
              <a:t>.), </a:t>
            </a:r>
            <a:r>
              <a:rPr lang="tr-TR" dirty="0" err="1" smtClean="0">
                <a:solidFill>
                  <a:schemeClr val="tx1"/>
                </a:solidFill>
              </a:rPr>
              <a:t>İbni</a:t>
            </a:r>
            <a:r>
              <a:rPr lang="tr-TR" dirty="0" smtClean="0">
                <a:solidFill>
                  <a:schemeClr val="tx1"/>
                </a:solidFill>
              </a:rPr>
              <a:t> </a:t>
            </a:r>
            <a:r>
              <a:rPr lang="tr-TR" dirty="0">
                <a:solidFill>
                  <a:schemeClr val="tx1"/>
                </a:solidFill>
              </a:rPr>
              <a:t>Abbas'a dua ederek onu </a:t>
            </a:r>
            <a:r>
              <a:rPr lang="tr-TR" dirty="0" smtClean="0">
                <a:solidFill>
                  <a:schemeClr val="tx1"/>
                </a:solidFill>
              </a:rPr>
              <a:t>ödüllendirmiştir</a:t>
            </a:r>
            <a:r>
              <a:rPr lang="tr-TR" dirty="0">
                <a:solidFill>
                  <a:schemeClr val="tx1"/>
                </a:solidFill>
              </a:rPr>
              <a:t>.</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64546012"/>
      </p:ext>
    </p:extLst>
  </p:cSld>
  <p:clrMapOvr>
    <a:masterClrMapping/>
  </p:clrMapOvr>
  <p:transition spd="slow" advClick="0" advTm="20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b="1" dirty="0" smtClean="0">
              <a:solidFill>
                <a:schemeClr val="tx1"/>
              </a:solidFill>
            </a:endParaRPr>
          </a:p>
          <a:p>
            <a:pPr marL="114300" indent="0" algn="just">
              <a:buNone/>
            </a:pPr>
            <a:r>
              <a:rPr lang="tr-TR" b="1" dirty="0" smtClean="0">
                <a:solidFill>
                  <a:schemeClr val="tx1"/>
                </a:solidFill>
              </a:rPr>
              <a:t>Örnekler </a:t>
            </a:r>
            <a:r>
              <a:rPr lang="tr-TR" b="1" dirty="0">
                <a:solidFill>
                  <a:schemeClr val="tx1"/>
                </a:solidFill>
              </a:rPr>
              <a:t>Vererek Anlatırdı</a:t>
            </a:r>
          </a:p>
          <a:p>
            <a:pPr marL="114300" indent="0" algn="just">
              <a:buNone/>
            </a:pPr>
            <a:r>
              <a:rPr lang="tr-TR" dirty="0" smtClean="0">
                <a:solidFill>
                  <a:schemeClr val="tx1"/>
                </a:solidFill>
              </a:rPr>
              <a:t>Hz</a:t>
            </a:r>
            <a:r>
              <a:rPr lang="tr-TR" dirty="0">
                <a:solidFill>
                  <a:schemeClr val="tx1"/>
                </a:solidFill>
              </a:rPr>
              <a:t>. Peygamber, namazın önemini güzel bir örnekle anlatmıştır:</a:t>
            </a:r>
          </a:p>
          <a:p>
            <a:pPr marL="114300" indent="0" algn="just">
              <a:buNone/>
            </a:pPr>
            <a:r>
              <a:rPr lang="tr-TR" dirty="0">
                <a:solidFill>
                  <a:schemeClr val="tx1"/>
                </a:solidFill>
              </a:rPr>
              <a:t>"Ne dersiniz, birinizin kapısı önünde bir akarsu olsa sahibi orada günde beş defa yıkansa kirinden bir şey bırakır mı</a:t>
            </a:r>
            <a:r>
              <a:rPr lang="tr-TR" dirty="0" smtClean="0">
                <a:solidFill>
                  <a:schemeClr val="tx1"/>
                </a:solidFill>
              </a:rPr>
              <a:t>? "</a:t>
            </a:r>
            <a:r>
              <a:rPr lang="tr-TR" dirty="0">
                <a:solidFill>
                  <a:schemeClr val="tx1"/>
                </a:solidFill>
              </a:rPr>
              <a:t>Orada bulunanlar: “Hayır, kir diye bir şey bırakmaz.” dediler. Bunun üzerine Sevgili Peygamberimiz; Beş vakit namaz da işte böyledir. Onlarla Allah Teâlâ günahları siler, buyurdu."</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30622913"/>
      </p:ext>
    </p:extLst>
  </p:cSld>
  <p:clrMapOvr>
    <a:masterClrMapping/>
  </p:clrMapOvr>
  <p:transition spd="slow" advClick="0" advTm="20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b="1" dirty="0" smtClean="0">
              <a:solidFill>
                <a:schemeClr val="tx1"/>
              </a:solidFill>
            </a:endParaRPr>
          </a:p>
          <a:p>
            <a:pPr marL="114300" indent="0" algn="just">
              <a:buNone/>
            </a:pPr>
            <a:r>
              <a:rPr lang="tr-TR" b="1" dirty="0" smtClean="0">
                <a:solidFill>
                  <a:schemeClr val="tx1"/>
                </a:solidFill>
              </a:rPr>
              <a:t>Yumuşak </a:t>
            </a:r>
            <a:r>
              <a:rPr lang="tr-TR" b="1" dirty="0">
                <a:solidFill>
                  <a:schemeClr val="tx1"/>
                </a:solidFill>
              </a:rPr>
              <a:t>ve Hoşgörülü Davranırdı</a:t>
            </a:r>
          </a:p>
          <a:p>
            <a:pPr marL="114300" indent="0" algn="just">
              <a:buNone/>
            </a:pPr>
            <a:r>
              <a:rPr lang="tr-TR" dirty="0">
                <a:solidFill>
                  <a:schemeClr val="tx1"/>
                </a:solidFill>
              </a:rPr>
              <a:t>Çocuk terbiyesinin temeli sevgi, şefkat ve hoşgörüdür. Çocukların yanlış yapması gayet doğaldır. </a:t>
            </a:r>
            <a:r>
              <a:rPr lang="tr-TR" dirty="0" smtClean="0">
                <a:solidFill>
                  <a:schemeClr val="tx1"/>
                </a:solidFill>
              </a:rPr>
              <a:t>Peygamberimiz </a:t>
            </a:r>
            <a:r>
              <a:rPr lang="tr-TR" dirty="0">
                <a:solidFill>
                  <a:schemeClr val="tx1"/>
                </a:solidFill>
              </a:rPr>
              <a:t>hiçbir çocuğu dövmediği gibi, dayak ve şiddeti de hiçbir şekilde eğitim metodu olarak tavsiye etmemiştir</a:t>
            </a:r>
            <a:r>
              <a:rPr lang="tr-TR" dirty="0" smtClean="0">
                <a:solidFill>
                  <a:schemeClr val="tx1"/>
                </a:solidFill>
              </a:rPr>
              <a:t>. </a:t>
            </a:r>
          </a:p>
          <a:p>
            <a:pPr marL="114300" indent="0" algn="just">
              <a:buNone/>
            </a:pPr>
            <a:r>
              <a:rPr lang="tr-TR" dirty="0" smtClean="0">
                <a:solidFill>
                  <a:schemeClr val="tx1"/>
                </a:solidFill>
              </a:rPr>
              <a:t>Hurma taşlayan çocuk örneği.</a:t>
            </a:r>
            <a:endParaRPr lang="tr-TR" dirty="0">
              <a:solidFill>
                <a:schemeClr val="tx1"/>
              </a:solidFill>
            </a:endParaRPr>
          </a:p>
          <a:p>
            <a:pPr marL="114300" indent="0" algn="just">
              <a:buNone/>
            </a:pPr>
            <a:r>
              <a:rPr lang="tr-TR" dirty="0" smtClean="0">
                <a:solidFill>
                  <a:schemeClr val="tx1"/>
                </a:solidFill>
              </a:rPr>
              <a:t>Eğitimci </a:t>
            </a:r>
            <a:r>
              <a:rPr lang="tr-TR" dirty="0">
                <a:solidFill>
                  <a:schemeClr val="tx1"/>
                </a:solidFill>
              </a:rPr>
              <a:t>sevdirmek ve kolaylaştırmak zorundadır. </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91698928"/>
      </p:ext>
    </p:extLst>
  </p:cSld>
  <p:clrMapOvr>
    <a:masterClrMapping/>
  </p:clrMapOvr>
  <p:transition spd="slow" advClick="0" advTm="20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sz="2200" b="1" dirty="0" smtClean="0">
              <a:solidFill>
                <a:schemeClr val="tx1"/>
              </a:solidFill>
            </a:endParaRPr>
          </a:p>
          <a:p>
            <a:pPr marL="114300" indent="0" algn="just">
              <a:buNone/>
            </a:pPr>
            <a:endParaRPr lang="tr-TR" sz="2200" b="1" dirty="0">
              <a:solidFill>
                <a:schemeClr val="tx1"/>
              </a:solidFill>
            </a:endParaRPr>
          </a:p>
          <a:p>
            <a:pPr marL="114300" indent="0" algn="just">
              <a:buNone/>
            </a:pPr>
            <a:r>
              <a:rPr lang="tr-TR" b="1" dirty="0" smtClean="0">
                <a:solidFill>
                  <a:schemeClr val="tx1"/>
                </a:solidFill>
              </a:rPr>
              <a:t>İnsanı </a:t>
            </a:r>
            <a:r>
              <a:rPr lang="tr-TR" b="1" dirty="0">
                <a:solidFill>
                  <a:schemeClr val="tx1"/>
                </a:solidFill>
              </a:rPr>
              <a:t>Değil, Davranışı Eleştirirdi</a:t>
            </a:r>
          </a:p>
          <a:p>
            <a:pPr marL="114300" indent="0" algn="just">
              <a:buNone/>
            </a:pPr>
            <a:r>
              <a:rPr lang="tr-TR" dirty="0" smtClean="0">
                <a:solidFill>
                  <a:schemeClr val="tx1"/>
                </a:solidFill>
              </a:rPr>
              <a:t>Kendisine </a:t>
            </a:r>
            <a:r>
              <a:rPr lang="tr-TR" dirty="0">
                <a:solidFill>
                  <a:schemeClr val="tx1"/>
                </a:solidFill>
              </a:rPr>
              <a:t>bir şikayet ulaşsa veya hatalı bir davranış görse yapanın yüzüne vurmazdı</a:t>
            </a:r>
            <a:r>
              <a:rPr lang="tr-TR" dirty="0" smtClean="0">
                <a:solidFill>
                  <a:schemeClr val="tx1"/>
                </a:solidFill>
              </a:rPr>
              <a:t>. “</a:t>
            </a:r>
            <a:r>
              <a:rPr lang="tr-TR" dirty="0">
                <a:solidFill>
                  <a:schemeClr val="tx1"/>
                </a:solidFill>
              </a:rPr>
              <a:t>İnsanlara ne oluyor, niçin şöyle söylerler veya böyle yaparlar!” diye konuşur, davranışın kötü olduğunu hissettirir, insanı kötülemez ve insana ağır gelecek söz söylemezdi.</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290710041"/>
      </p:ext>
    </p:extLst>
  </p:cSld>
  <p:clrMapOvr>
    <a:masterClrMapping/>
  </p:clrMapOvr>
  <p:transition spd="slow" advClick="0" advTm="20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sz="2200" b="1" dirty="0" smtClean="0">
              <a:solidFill>
                <a:schemeClr val="tx1"/>
              </a:solidFill>
            </a:endParaRPr>
          </a:p>
          <a:p>
            <a:pPr marL="114300" indent="0" algn="just">
              <a:buNone/>
            </a:pPr>
            <a:r>
              <a:rPr lang="tr-TR" b="1" dirty="0" smtClean="0">
                <a:solidFill>
                  <a:schemeClr val="tx1"/>
                </a:solidFill>
              </a:rPr>
              <a:t>Anlattıklarını </a:t>
            </a:r>
            <a:r>
              <a:rPr lang="tr-TR" b="1" dirty="0">
                <a:solidFill>
                  <a:schemeClr val="tx1"/>
                </a:solidFill>
              </a:rPr>
              <a:t>Uygulardı, Yaşayarak Öğretirdi</a:t>
            </a:r>
          </a:p>
          <a:p>
            <a:pPr marL="114300" indent="0" algn="just">
              <a:buNone/>
            </a:pPr>
            <a:endParaRPr lang="tr-TR" dirty="0" smtClean="0">
              <a:solidFill>
                <a:schemeClr val="tx1"/>
              </a:solidFill>
            </a:endParaRPr>
          </a:p>
          <a:p>
            <a:pPr marL="114300" indent="0" algn="just">
              <a:buNone/>
            </a:pPr>
            <a:r>
              <a:rPr lang="tr-TR" dirty="0" smtClean="0">
                <a:solidFill>
                  <a:schemeClr val="tx1"/>
                </a:solidFill>
              </a:rPr>
              <a:t>En </a:t>
            </a:r>
            <a:r>
              <a:rPr lang="tr-TR" dirty="0">
                <a:solidFill>
                  <a:schemeClr val="tx1"/>
                </a:solidFill>
              </a:rPr>
              <a:t>verimli öğretme metotlarından biri de </a:t>
            </a:r>
            <a:r>
              <a:rPr lang="tr-TR" dirty="0" smtClean="0">
                <a:solidFill>
                  <a:schemeClr val="tx1"/>
                </a:solidFill>
              </a:rPr>
              <a:t>uygulamalı anlatımdır. </a:t>
            </a:r>
            <a:r>
              <a:rPr lang="tr-TR" dirty="0">
                <a:solidFill>
                  <a:schemeClr val="tx1"/>
                </a:solidFill>
              </a:rPr>
              <a:t>Yaparak ve yaşayarak </a:t>
            </a:r>
            <a:r>
              <a:rPr lang="tr-TR" dirty="0" smtClean="0">
                <a:solidFill>
                  <a:schemeClr val="tx1"/>
                </a:solidFill>
              </a:rPr>
              <a:t>öğrenilen şeyi </a:t>
            </a:r>
            <a:r>
              <a:rPr lang="tr-TR" dirty="0">
                <a:solidFill>
                  <a:schemeClr val="tx1"/>
                </a:solidFill>
              </a:rPr>
              <a:t>insan kolay kolay unutmaz. </a:t>
            </a:r>
            <a:r>
              <a:rPr lang="tr-TR" dirty="0" smtClean="0">
                <a:solidFill>
                  <a:schemeClr val="tx1"/>
                </a:solidFill>
              </a:rPr>
              <a:t>Sevgili </a:t>
            </a:r>
            <a:r>
              <a:rPr lang="tr-TR" dirty="0">
                <a:solidFill>
                  <a:schemeClr val="tx1"/>
                </a:solidFill>
              </a:rPr>
              <a:t>Peygamberimiz, abdestin nasıl alınacağını soran bir kimseye, bizzat abdest alarak gösterdi. </a:t>
            </a:r>
            <a:endParaRPr lang="tr-TR" dirty="0" smtClean="0">
              <a:solidFill>
                <a:schemeClr val="tx1"/>
              </a:solidFill>
            </a:endParaRPr>
          </a:p>
          <a:p>
            <a:pPr marL="114300" indent="0" algn="just">
              <a:buNone/>
            </a:pPr>
            <a:endParaRPr lang="tr-TR" dirty="0">
              <a:solidFill>
                <a:schemeClr val="tx1"/>
              </a:solidFill>
            </a:endParaRP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36716603"/>
      </p:ext>
    </p:extLst>
  </p:cSld>
  <p:clrMapOvr>
    <a:masterClrMapping/>
  </p:clrMapOvr>
  <p:transition spd="slow" advClick="0" advTm="20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b="1" dirty="0" smtClean="0"/>
              <a:t>Hz. Peygamber hiç kimseden ümidini kesmezdi</a:t>
            </a:r>
          </a:p>
          <a:p>
            <a:pPr marL="114300" indent="0">
              <a:buNone/>
            </a:pPr>
            <a:r>
              <a:rPr lang="tr-TR" dirty="0" smtClean="0"/>
              <a:t>Ebu Cehil ne zamanki evine doğru gelse iman etmeye geldiğini düşünürdü.</a:t>
            </a: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75153740"/>
      </p:ext>
    </p:extLst>
  </p:cSld>
  <p:clrMapOvr>
    <a:masterClrMapping/>
  </p:clrMapOvr>
  <p:transition spd="slow" advClick="0" advTm="200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r>
              <a:rPr lang="tr-TR" sz="2200" b="1" dirty="0">
                <a:solidFill>
                  <a:srgbClr val="FF0000"/>
                </a:solidFill>
              </a:rPr>
              <a:t>Ayrıca doğru bilgiler doğru yöntemlerle verilmeli</a:t>
            </a:r>
          </a:p>
          <a:p>
            <a:pPr marL="114300" indent="0" algn="just">
              <a:buNone/>
            </a:pPr>
            <a:r>
              <a:rPr lang="tr-TR" sz="2200" dirty="0">
                <a:solidFill>
                  <a:srgbClr val="FF0000"/>
                </a:solidFill>
              </a:rPr>
              <a:t>Bir derste hoca, kıyametin şafak vakti kopacağını söyler, bunun üzerine öğrencinin biri söz ister ve şöyle sorar: "-Ülkelere göre şafak vakti değişmektedir. Buna göre kıyamet, hangi ülkenin şafak vaktinde kopacaktır?"</a:t>
            </a:r>
          </a:p>
          <a:p>
            <a:pPr marL="114300" indent="0" algn="just">
              <a:buNone/>
            </a:pPr>
            <a:r>
              <a:rPr lang="tr-TR" sz="2200" dirty="0">
                <a:solidFill>
                  <a:srgbClr val="FF0000"/>
                </a:solidFill>
              </a:rPr>
              <a:t>Hoca çok bozulur ve öğrenciyi kaba bir üslupla derhal susturur ve derse devam eder. </a:t>
            </a:r>
          </a:p>
          <a:p>
            <a:pPr marL="114300" indent="0" algn="just">
              <a:buNone/>
            </a:pPr>
            <a:r>
              <a:rPr lang="tr-TR" sz="2200" dirty="0">
                <a:solidFill>
                  <a:srgbClr val="FF0000"/>
                </a:solidFill>
              </a:rPr>
              <a:t>Bu tutumu takınan öğretici;</a:t>
            </a:r>
          </a:p>
          <a:p>
            <a:pPr marL="114300" indent="0" algn="just">
              <a:buNone/>
            </a:pPr>
            <a:r>
              <a:rPr lang="tr-TR" sz="2200" dirty="0">
                <a:solidFill>
                  <a:srgbClr val="FF0000"/>
                </a:solidFill>
              </a:rPr>
              <a:t>1-Kendini, doğru bilgilere sahip ve onları nakleden biri olarak görmekte; dolayısıyla eleştirilmeyi hoş karşılamamaktadır.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793030921"/>
      </p:ext>
    </p:extLst>
  </p:cSld>
  <p:clrMapOvr>
    <a:masterClrMapping/>
  </p:clrMapOvr>
  <p:transition spd="slow" advClick="0"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Yaz Kur'an Kurslarının Önemi</a:t>
            </a:r>
            <a:endParaRPr lang="tr-TR" dirty="0"/>
          </a:p>
        </p:txBody>
      </p:sp>
      <p:sp>
        <p:nvSpPr>
          <p:cNvPr id="3" name="İçerik Yer Tutucusu 2"/>
          <p:cNvSpPr>
            <a:spLocks noGrp="1"/>
          </p:cNvSpPr>
          <p:nvPr>
            <p:ph idx="1"/>
          </p:nvPr>
        </p:nvSpPr>
        <p:spPr/>
        <p:txBody>
          <a:bodyPr/>
          <a:lstStyle/>
          <a:p>
            <a:pPr marL="114300" indent="0" algn="just">
              <a:buNone/>
            </a:pPr>
            <a:endParaRPr lang="tr-TR" sz="1400" dirty="0" smtClean="0">
              <a:solidFill>
                <a:srgbClr val="FF0000"/>
              </a:solidFill>
            </a:endParaRPr>
          </a:p>
          <a:p>
            <a:pPr marL="114300" indent="0" algn="just">
              <a:buNone/>
            </a:pPr>
            <a:r>
              <a:rPr lang="tr-TR" sz="3600" dirty="0" smtClean="0">
                <a:solidFill>
                  <a:srgbClr val="FF0000"/>
                </a:solidFill>
              </a:rPr>
              <a:t>Yaz Kurslarındaki Kur’an-ı Kerim ve Temel Dini Bilgiler dersinin saatleri İlköğretimlerde bir yıl içinde okutulan ders saatinden yaklaşık bir kat fazla, liselerden ise üç kat fazladır. Eğitim fırsatları değerlendirme işidir. Bu nedenle </a:t>
            </a:r>
            <a:r>
              <a:rPr lang="tr-TR" sz="3600" dirty="0">
                <a:solidFill>
                  <a:srgbClr val="FF0000"/>
                </a:solidFill>
              </a:rPr>
              <a:t>y</a:t>
            </a:r>
            <a:r>
              <a:rPr lang="tr-TR" sz="3600" dirty="0" smtClean="0">
                <a:solidFill>
                  <a:srgbClr val="FF0000"/>
                </a:solidFill>
              </a:rPr>
              <a:t>az kurslarının ne kadar önemli olduğu açıktır.</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64673034"/>
      </p:ext>
    </p:extLst>
  </p:cSld>
  <p:clrMapOvr>
    <a:masterClrMapping/>
  </p:clrMapOvr>
  <p:transition spd="slow" advClick="0" advTm="2000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r>
              <a:rPr lang="tr-TR" sz="2200" dirty="0" smtClean="0">
                <a:solidFill>
                  <a:srgbClr val="FF0000"/>
                </a:solidFill>
              </a:rPr>
              <a:t>2-Öğrencilere </a:t>
            </a:r>
            <a:r>
              <a:rPr lang="tr-TR" sz="2200" dirty="0">
                <a:solidFill>
                  <a:srgbClr val="FF0000"/>
                </a:solidFill>
              </a:rPr>
              <a:t>doğru bilgiyi vermekten ziyade bilgiç görünmeyi önemsemektedir.</a:t>
            </a:r>
          </a:p>
          <a:p>
            <a:pPr marL="114300" indent="0" algn="just">
              <a:buNone/>
            </a:pPr>
            <a:r>
              <a:rPr lang="tr-TR" sz="2200" dirty="0">
                <a:solidFill>
                  <a:srgbClr val="FF0000"/>
                </a:solidFill>
              </a:rPr>
              <a:t>3-Kendi bilgilerini test etme, onları gözden geçirme ve bu sayede kendini yenileme düşüncesine sahip değildir.</a:t>
            </a:r>
          </a:p>
          <a:p>
            <a:pPr marL="114300" indent="0" algn="just">
              <a:buNone/>
            </a:pPr>
            <a:r>
              <a:rPr lang="tr-TR" sz="2200" dirty="0">
                <a:solidFill>
                  <a:srgbClr val="FF0000"/>
                </a:solidFill>
              </a:rPr>
              <a:t>4-Öğrencinin, bizzat kendisinin bilgiye ulaşma çabası içinde olmasını istememekte; kendi verdiklerini </a:t>
            </a:r>
            <a:r>
              <a:rPr lang="tr-TR" sz="2200" dirty="0" smtClean="0">
                <a:solidFill>
                  <a:srgbClr val="FF0000"/>
                </a:solidFill>
              </a:rPr>
              <a:t>sorgulamaksızın</a:t>
            </a:r>
            <a:r>
              <a:rPr lang="tr-TR" sz="2200" dirty="0">
                <a:solidFill>
                  <a:srgbClr val="FF0000"/>
                </a:solidFill>
              </a:rPr>
              <a:t>, anlamlandırmaya kalkışmadan pasif kabullenici olmasını istemektedir. Aktardığı bilgileri, öğrencinin aynen ezberleyip benimsemesini istemektedir</a:t>
            </a:r>
            <a:r>
              <a:rPr lang="tr-TR" sz="2200" dirty="0">
                <a:solidFill>
                  <a:schemeClr val="tx1"/>
                </a:solidFill>
              </a:rPr>
              <a:t>.</a:t>
            </a: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41989838"/>
      </p:ext>
    </p:extLst>
  </p:cSld>
  <p:clrMapOvr>
    <a:masterClrMapping/>
  </p:clrMapOvr>
  <p:transition spd="slow" advClick="0" advTm="2000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600" b="1" cap="none" dirty="0" smtClean="0">
                <a:solidFill>
                  <a:schemeClr val="tx1"/>
                </a:solidFill>
                <a:latin typeface="TimesNewRomanPS-BoldMT"/>
                <a:ea typeface="Calibri" pitchFamily="34" charset="0"/>
                <a:cs typeface="TimesNewRomanPS-BoldMT"/>
              </a:rPr>
              <a:t>Sosyal Etkinlikler</a:t>
            </a:r>
            <a:endParaRPr lang="tr-TR" cap="none" dirty="0" smtClean="0">
              <a:solidFill>
                <a:schemeClr val="tx1"/>
              </a:solidFill>
              <a:ea typeface="Calibri" pitchFamily="34" charset="0"/>
              <a:cs typeface="TimesNewRomanPS-BoldMT"/>
            </a:endParaRPr>
          </a:p>
        </p:txBody>
      </p:sp>
      <p:sp>
        <p:nvSpPr>
          <p:cNvPr id="27651" name="İçerik Yer Tutucusu 2"/>
          <p:cNvSpPr>
            <a:spLocks noGrp="1"/>
          </p:cNvSpPr>
          <p:nvPr>
            <p:ph idx="1"/>
          </p:nvPr>
        </p:nvSpPr>
        <p:spPr/>
        <p:txBody>
          <a:bodyPr/>
          <a:lstStyle/>
          <a:p>
            <a:pPr marL="114300" indent="0" algn="just">
              <a:buNone/>
            </a:pPr>
            <a:r>
              <a:rPr lang="tr-TR" dirty="0" smtClean="0">
                <a:solidFill>
                  <a:srgbClr val="FF0000"/>
                </a:solidFill>
              </a:rPr>
              <a:t>Öğreticiler </a:t>
            </a:r>
            <a:r>
              <a:rPr lang="tr-TR" dirty="0">
                <a:solidFill>
                  <a:srgbClr val="FF0000"/>
                </a:solidFill>
              </a:rPr>
              <a:t>tarafından organize edilen her türlü sosyal ve sportif etkinliklerin Yaz Kur’an Kurslarına olan ilgiyi arttırdığı </a:t>
            </a:r>
            <a:r>
              <a:rPr lang="tr-TR" dirty="0" smtClean="0">
                <a:solidFill>
                  <a:srgbClr val="FF0000"/>
                </a:solidFill>
              </a:rPr>
              <a:t>malumdur.</a:t>
            </a:r>
            <a:endParaRPr lang="tr-TR" dirty="0">
              <a:solidFill>
                <a:srgbClr val="FF0000"/>
              </a:solidFill>
            </a:endParaRPr>
          </a:p>
          <a:p>
            <a:pPr marL="114300" indent="0" algn="just">
              <a:buNone/>
            </a:pPr>
            <a:r>
              <a:rPr lang="tr-TR" dirty="0">
                <a:solidFill>
                  <a:srgbClr val="FF0000"/>
                </a:solidFill>
              </a:rPr>
              <a:t>Ancak, son dönemlerde basına da yansıyan, bisiklet, bilgisayar vb. ödüllü, </a:t>
            </a:r>
            <a:r>
              <a:rPr lang="tr-TR" dirty="0" smtClean="0">
                <a:solidFill>
                  <a:srgbClr val="FF0000"/>
                </a:solidFill>
              </a:rPr>
              <a:t>afişli </a:t>
            </a:r>
            <a:r>
              <a:rPr lang="tr-TR" dirty="0">
                <a:solidFill>
                  <a:srgbClr val="FF0000"/>
                </a:solidFill>
              </a:rPr>
              <a:t>Yaz Kur’an Kursu kampanyalarının sağlıklı bir yöntem </a:t>
            </a:r>
            <a:r>
              <a:rPr lang="tr-TR" dirty="0" smtClean="0">
                <a:solidFill>
                  <a:srgbClr val="FF0000"/>
                </a:solidFill>
              </a:rPr>
              <a:t>olmadığı anlaşılmıştır. Öyle </a:t>
            </a:r>
            <a:r>
              <a:rPr lang="tr-TR" dirty="0">
                <a:solidFill>
                  <a:srgbClr val="FF0000"/>
                </a:solidFill>
              </a:rPr>
              <a:t>ki, bazı veliler işi, kurs hocalarına “Çocuğumu sizin kursa gönderirsem hangi hediyeyi vereceksiniz?” sorusunu soracak dereceye vardırmışlardır. Bu tür davranışlar, gönüllülük esasına dayanan ve sadece Kur’an okumayı, inancını öğrenmeyi amaçlayan </a:t>
            </a:r>
            <a:r>
              <a:rPr lang="tr-TR" dirty="0" smtClean="0">
                <a:solidFill>
                  <a:srgbClr val="FF0000"/>
                </a:solidFill>
              </a:rPr>
              <a:t>öğrencileri </a:t>
            </a:r>
            <a:r>
              <a:rPr lang="tr-TR" dirty="0">
                <a:solidFill>
                  <a:srgbClr val="FF0000"/>
                </a:solidFill>
              </a:rPr>
              <a:t>yanlış yönlendirebilir ve olumsuz etkileyebilir. </a:t>
            </a:r>
            <a:endParaRPr lang="tr-TR" dirty="0" smtClean="0">
              <a:solidFill>
                <a:srgbClr val="FF0000"/>
              </a:solidFill>
            </a:endParaRPr>
          </a:p>
        </p:txBody>
      </p:sp>
      <p:pic>
        <p:nvPicPr>
          <p:cNvPr id="27652"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Sosyal Etkinlikler</a:t>
            </a:r>
            <a:endParaRPr lang="tr-TR" dirty="0"/>
          </a:p>
        </p:txBody>
      </p:sp>
      <p:sp>
        <p:nvSpPr>
          <p:cNvPr id="3" name="İçerik Yer Tutucusu 2"/>
          <p:cNvSpPr>
            <a:spLocks noGrp="1"/>
          </p:cNvSpPr>
          <p:nvPr>
            <p:ph idx="1"/>
          </p:nvPr>
        </p:nvSpPr>
        <p:spPr/>
        <p:txBody>
          <a:bodyPr/>
          <a:lstStyle/>
          <a:p>
            <a:pPr marL="114300" lvl="0" indent="0" algn="just">
              <a:buClr>
                <a:srgbClr val="93A299"/>
              </a:buClr>
              <a:buNone/>
            </a:pPr>
            <a:endParaRPr lang="tr-TR" sz="1800" dirty="0" smtClean="0">
              <a:solidFill>
                <a:prstClr val="black"/>
              </a:solidFill>
            </a:endParaRPr>
          </a:p>
          <a:p>
            <a:pPr marL="114300" lvl="0" indent="0" algn="just">
              <a:buClr>
                <a:srgbClr val="93A299"/>
              </a:buClr>
              <a:buNone/>
            </a:pPr>
            <a:endParaRPr lang="tr-TR" sz="1800" dirty="0">
              <a:solidFill>
                <a:prstClr val="black"/>
              </a:solidFill>
            </a:endParaRPr>
          </a:p>
          <a:p>
            <a:pPr marL="114300" lvl="0" indent="0" algn="just">
              <a:buClr>
                <a:srgbClr val="93A299"/>
              </a:buClr>
              <a:buNone/>
            </a:pPr>
            <a:r>
              <a:rPr lang="tr-TR" dirty="0">
                <a:solidFill>
                  <a:srgbClr val="FF0000"/>
                </a:solidFill>
              </a:rPr>
              <a:t>Yaz Kur’an Kursu’nda öğrencilerin alabilecekleri en güzel hediyenin Kur’an okumak, dini bilgiler öğrenmek ve güzel ahlâk kazanmak olduğu hatırdan çıkarılmamalıdır. </a:t>
            </a:r>
          </a:p>
          <a:p>
            <a:pPr marL="114300" lvl="0" indent="0" algn="just">
              <a:buNone/>
            </a:pPr>
            <a:r>
              <a:rPr lang="tr-TR" dirty="0" smtClean="0">
                <a:solidFill>
                  <a:srgbClr val="FF0000"/>
                </a:solidFill>
              </a:rPr>
              <a:t>Cami </a:t>
            </a:r>
            <a:r>
              <a:rPr lang="tr-TR" dirty="0">
                <a:solidFill>
                  <a:srgbClr val="FF0000"/>
                </a:solidFill>
              </a:rPr>
              <a:t>adabına uygun olmayan etkinlikler cami içinde yapılmamalı, Cami ve kurs dışında yapılacak etkinlikler için ise mülki amirden onay almak gerekmektedir. </a:t>
            </a:r>
            <a:endParaRPr lang="tr-TR" dirty="0" smtClean="0">
              <a:solidFill>
                <a:srgbClr val="FF0000"/>
              </a:solidFill>
            </a:endParaRPr>
          </a:p>
          <a:p>
            <a:pPr marL="114300" lvl="0" indent="0" algn="just">
              <a:buNone/>
            </a:pPr>
            <a:r>
              <a:rPr lang="tr-TR" dirty="0" smtClean="0">
                <a:solidFill>
                  <a:srgbClr val="FF0000"/>
                </a:solidFill>
              </a:rPr>
              <a:t>Ayrıca </a:t>
            </a:r>
            <a:r>
              <a:rPr lang="tr-TR" dirty="0">
                <a:solidFill>
                  <a:srgbClr val="FF0000"/>
                </a:solidFill>
              </a:rPr>
              <a:t>spor il müdürlüklerinin tesislerinden öğrencilerin ücretsiz olarak yararlanmaları için bu kurumla irtibat sağlanmalıdır.</a:t>
            </a:r>
          </a:p>
          <a:p>
            <a:pPr marL="114300" indent="0" algn="just">
              <a:buNone/>
            </a:pPr>
            <a:endParaRPr lang="tr-TR" sz="2000" dirty="0">
              <a:solidFill>
                <a:schemeClr val="tx1"/>
              </a:solidFill>
            </a:endParaRP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21863480"/>
      </p:ext>
    </p:extLst>
  </p:cSld>
  <p:clrMapOvr>
    <a:masterClrMapping/>
  </p:clrMapOvr>
  <p:transition spd="slow" advClick="0" advTm="2000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600" b="1" cap="none" dirty="0" smtClean="0">
                <a:solidFill>
                  <a:schemeClr val="tx1"/>
                </a:solidFill>
                <a:latin typeface="TimesNewRomanPS-BoldMT"/>
                <a:ea typeface="Calibri" pitchFamily="34" charset="0"/>
                <a:cs typeface="TimesNewRomanPS-BoldMT"/>
              </a:rPr>
              <a:t>Kapanış ve Değerlendirme </a:t>
            </a:r>
            <a:endParaRPr lang="tr-TR" cap="none" dirty="0" smtClean="0">
              <a:solidFill>
                <a:schemeClr val="tx1"/>
              </a:solidFill>
              <a:ea typeface="Calibri" pitchFamily="34" charset="0"/>
              <a:cs typeface="TimesNewRomanPS-BoldMT"/>
            </a:endParaRPr>
          </a:p>
        </p:txBody>
      </p:sp>
      <p:sp>
        <p:nvSpPr>
          <p:cNvPr id="28675" name="İçerik Yer Tutucusu 2"/>
          <p:cNvSpPr>
            <a:spLocks noGrp="1"/>
          </p:cNvSpPr>
          <p:nvPr>
            <p:ph idx="1"/>
          </p:nvPr>
        </p:nvSpPr>
        <p:spPr/>
        <p:txBody>
          <a:bodyPr/>
          <a:lstStyle/>
          <a:p>
            <a:pPr marL="114300" indent="0" algn="just">
              <a:buNone/>
            </a:pPr>
            <a:endParaRPr lang="tr-TR" sz="2000" dirty="0" smtClean="0">
              <a:solidFill>
                <a:schemeClr val="tx1"/>
              </a:solidFill>
            </a:endParaRPr>
          </a:p>
          <a:p>
            <a:pPr marL="114300" indent="0" algn="just">
              <a:buNone/>
            </a:pPr>
            <a:r>
              <a:rPr lang="tr-TR" sz="2000" dirty="0" smtClean="0">
                <a:solidFill>
                  <a:schemeClr val="tx1"/>
                </a:solidFill>
              </a:rPr>
              <a:t>Camide </a:t>
            </a:r>
            <a:r>
              <a:rPr lang="tr-TR" sz="2000" dirty="0">
                <a:solidFill>
                  <a:schemeClr val="tx1"/>
                </a:solidFill>
              </a:rPr>
              <a:t>ve kursta velilerinde </a:t>
            </a:r>
            <a:r>
              <a:rPr lang="tr-TR" sz="2000" dirty="0" smtClean="0">
                <a:solidFill>
                  <a:schemeClr val="tx1"/>
                </a:solidFill>
              </a:rPr>
              <a:t>katılımı sağlanarak </a:t>
            </a:r>
            <a:r>
              <a:rPr lang="tr-TR" sz="2000" dirty="0">
                <a:solidFill>
                  <a:schemeClr val="tx1"/>
                </a:solidFill>
              </a:rPr>
              <a:t>mutlaka kapanışa özel bir merasim yapılmalıdır. Bu merasimde, </a:t>
            </a:r>
            <a:r>
              <a:rPr lang="tr-TR" sz="2000" dirty="0" smtClean="0">
                <a:solidFill>
                  <a:schemeClr val="tx1"/>
                </a:solidFill>
              </a:rPr>
              <a:t>öğrencinin </a:t>
            </a:r>
            <a:r>
              <a:rPr lang="tr-TR" sz="2000" dirty="0">
                <a:solidFill>
                  <a:schemeClr val="tx1"/>
                </a:solidFill>
              </a:rPr>
              <a:t>elde ettiği kazanımlardan velilerinin de haberdar olmaları için öğrencilere öğrendiklerini sunma imkânı verilmelidir.</a:t>
            </a:r>
          </a:p>
          <a:p>
            <a:pPr marL="114300" indent="0" algn="just">
              <a:buNone/>
            </a:pPr>
            <a:r>
              <a:rPr lang="tr-TR" sz="2000" dirty="0">
                <a:solidFill>
                  <a:schemeClr val="tx1"/>
                </a:solidFill>
              </a:rPr>
              <a:t>Katkısı olan kişiler ve başarılı öğrenciler takdir edilmeli, belgeler de bu merasimde öğrencilere takdim edilmelidir.</a:t>
            </a:r>
          </a:p>
          <a:p>
            <a:pPr marL="114300" indent="0" algn="just">
              <a:buNone/>
            </a:pPr>
            <a:r>
              <a:rPr lang="tr-TR" sz="2000" dirty="0">
                <a:solidFill>
                  <a:schemeClr val="tx1"/>
                </a:solidFill>
              </a:rPr>
              <a:t>Yaz Kur’an Kurslarındaki öğrenci-öğretmen ilişkisi sadece kurs süresi ile sınırlı kalmamalıdır. Bunu sağlamak için çocukların yaz Kur’an kursu dönemi sonrasında da günlük veya hafta sonları en az bir namaz vaktine gelerek hem namazlarını cemaatle kılmaları sağlanmalı hem de Kur'an öğretimleri devam ettirilmelidir. </a:t>
            </a:r>
          </a:p>
          <a:p>
            <a:pPr marL="114300" indent="0">
              <a:buNone/>
            </a:pPr>
            <a:endParaRPr lang="tr-TR" dirty="0" smtClean="0"/>
          </a:p>
        </p:txBody>
      </p:sp>
      <p:pic>
        <p:nvPicPr>
          <p:cNvPr id="28676"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1"/>
          <p:cNvSpPr>
            <a:spLocks noGrp="1"/>
          </p:cNvSpPr>
          <p:nvPr>
            <p:ph type="title"/>
          </p:nvPr>
        </p:nvSpPr>
        <p:spPr bwMode="auto"/>
        <p:txBody>
          <a:bodyPr wrap="square" numCol="1" anchorCtr="0" compatLnSpc="1">
            <a:prstTxWarp prst="textNoShape">
              <a:avLst/>
            </a:prstTxWarp>
          </a:bodyPr>
          <a:lstStyle/>
          <a:p>
            <a:r>
              <a:rPr lang="tr-TR" sz="3200" b="1" cap="none" dirty="0" smtClean="0">
                <a:solidFill>
                  <a:schemeClr val="tx1"/>
                </a:solidFill>
              </a:rPr>
              <a:t>Öğreticiler</a:t>
            </a:r>
          </a:p>
        </p:txBody>
      </p:sp>
      <p:sp>
        <p:nvSpPr>
          <p:cNvPr id="3072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Yapılan </a:t>
            </a:r>
            <a:r>
              <a:rPr lang="tr-TR" dirty="0">
                <a:solidFill>
                  <a:schemeClr val="tx1"/>
                </a:solidFill>
              </a:rPr>
              <a:t>eğitimin kalitesi, öğreticinin kalitesi ve niteliği ile doğru orantılıdır. Öğretici nitelikli ise eğitimde kaliteli olur. Hazırlanan programlar ve kitaplar ise birer araçtır. Programlar ve kitaplar ne kadar güzel olursa olsun verimli bir din eğitimi için öğreticilerin de çok iyi olması gerekir. </a:t>
            </a:r>
          </a:p>
          <a:p>
            <a:pPr marL="114300" indent="0" algn="just">
              <a:buNone/>
            </a:pPr>
            <a:r>
              <a:rPr lang="tr-TR" dirty="0" smtClean="0">
                <a:solidFill>
                  <a:schemeClr val="tx1"/>
                </a:solidFill>
              </a:rPr>
              <a:t>Bu </a:t>
            </a:r>
            <a:r>
              <a:rPr lang="tr-TR" dirty="0">
                <a:solidFill>
                  <a:schemeClr val="tx1"/>
                </a:solidFill>
              </a:rPr>
              <a:t>nedenle özellikle mahallinde yapılacak seminerlere çok önem verilmesi, ciddiye alınması ve müftülüklerin gereken önlemleri alması gerekmektedir.</a:t>
            </a:r>
          </a:p>
          <a:p>
            <a:pPr marL="114300" indent="0">
              <a:buNone/>
            </a:pPr>
            <a:endParaRPr lang="tr-TR" dirty="0" smtClean="0"/>
          </a:p>
        </p:txBody>
      </p:sp>
      <p:pic>
        <p:nvPicPr>
          <p:cNvPr id="3072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sz="2200" b="1" dirty="0">
                <a:solidFill>
                  <a:schemeClr val="tx1"/>
                </a:solidFill>
              </a:rPr>
              <a:t>Verimli Bir Eğitim İçin Öğretici;</a:t>
            </a:r>
          </a:p>
          <a:p>
            <a:pPr marL="114300" indent="0" algn="just">
              <a:buNone/>
            </a:pPr>
            <a:r>
              <a:rPr lang="tr-TR" sz="2200" dirty="0">
                <a:solidFill>
                  <a:schemeClr val="tx1"/>
                </a:solidFill>
              </a:rPr>
              <a:t>1. İslam Dinini ve Yüce Kitabımız Kur’an-ı Kerim’i </a:t>
            </a:r>
            <a:r>
              <a:rPr lang="tr-TR" sz="2200" dirty="0" smtClean="0">
                <a:solidFill>
                  <a:schemeClr val="tx1"/>
                </a:solidFill>
              </a:rPr>
              <a:t>öğrettiği bilinciyle </a:t>
            </a:r>
            <a:r>
              <a:rPr lang="tr-TR" sz="2200" dirty="0">
                <a:solidFill>
                  <a:schemeClr val="tx1"/>
                </a:solidFill>
              </a:rPr>
              <a:t>heyecanını ve şevkini daima canlı tutmalı. Caminin veya dersliğin kapısından ibadet bilinciyle, güler yüzle ve neşeyle </a:t>
            </a:r>
            <a:r>
              <a:rPr lang="tr-TR" sz="2200" dirty="0" smtClean="0">
                <a:solidFill>
                  <a:schemeClr val="tx1"/>
                </a:solidFill>
              </a:rPr>
              <a:t>girmelidir. </a:t>
            </a:r>
            <a:endParaRPr lang="tr-TR" sz="2200" dirty="0">
              <a:solidFill>
                <a:schemeClr val="tx1"/>
              </a:solidFill>
            </a:endParaRPr>
          </a:p>
          <a:p>
            <a:pPr marL="114300" indent="0" algn="just">
              <a:buNone/>
            </a:pPr>
            <a:r>
              <a:rPr lang="tr-TR" sz="2200" dirty="0">
                <a:solidFill>
                  <a:schemeClr val="tx1"/>
                </a:solidFill>
              </a:rPr>
              <a:t>2. Din gönüllülüğünün önemini ve berekete vesile olduğunu bilmeli. Tatillerinden </a:t>
            </a:r>
            <a:r>
              <a:rPr lang="tr-TR" sz="2200" dirty="0" smtClean="0">
                <a:solidFill>
                  <a:schemeClr val="tx1"/>
                </a:solidFill>
              </a:rPr>
              <a:t>fedakârlık </a:t>
            </a:r>
            <a:r>
              <a:rPr lang="tr-TR" sz="2200" dirty="0">
                <a:solidFill>
                  <a:schemeClr val="tx1"/>
                </a:solidFill>
              </a:rPr>
              <a:t>yaparak, Kur’an öğrenmeye gelen çocuklara eğitim vermenin önemli bir görev olduğunu bilmeli ve bu vazifenin manevi </a:t>
            </a:r>
            <a:r>
              <a:rPr lang="tr-TR" sz="2200" dirty="0" err="1">
                <a:solidFill>
                  <a:schemeClr val="tx1"/>
                </a:solidFill>
              </a:rPr>
              <a:t>mes’ûliyetini</a:t>
            </a:r>
            <a:r>
              <a:rPr lang="tr-TR" sz="2200" dirty="0">
                <a:solidFill>
                  <a:schemeClr val="tx1"/>
                </a:solidFill>
              </a:rPr>
              <a:t> yüreğinde </a:t>
            </a:r>
            <a:r>
              <a:rPr lang="tr-TR" sz="2200" dirty="0" smtClean="0">
                <a:solidFill>
                  <a:schemeClr val="tx1"/>
                </a:solidFill>
              </a:rPr>
              <a:t>hissetmelidir.</a:t>
            </a:r>
            <a:endParaRPr lang="tr-TR" sz="2200" dirty="0">
              <a:solidFill>
                <a:schemeClr val="tx1"/>
              </a:solidFill>
            </a:endParaRPr>
          </a:p>
          <a:p>
            <a:pPr marL="114300" indent="0" algn="just">
              <a:buNone/>
            </a:pPr>
            <a:r>
              <a:rPr lang="tr-TR" sz="2200" dirty="0">
                <a:solidFill>
                  <a:schemeClr val="tx1"/>
                </a:solidFill>
              </a:rPr>
              <a:t>3. Özellikle ilk günlerde </a:t>
            </a:r>
            <a:r>
              <a:rPr lang="tr-TR" sz="2200" dirty="0" smtClean="0">
                <a:solidFill>
                  <a:schemeClr val="tx1"/>
                </a:solidFill>
              </a:rPr>
              <a:t>gülümsemesini </a:t>
            </a:r>
            <a:r>
              <a:rPr lang="tr-TR" sz="2200" dirty="0">
                <a:solidFill>
                  <a:schemeClr val="tx1"/>
                </a:solidFill>
              </a:rPr>
              <a:t>ve sıcak ilgisini hiçbir veliden ve </a:t>
            </a:r>
            <a:r>
              <a:rPr lang="tr-TR" sz="2200" dirty="0" smtClean="0">
                <a:solidFill>
                  <a:schemeClr val="tx1"/>
                </a:solidFill>
              </a:rPr>
              <a:t>öğrenciden </a:t>
            </a:r>
            <a:r>
              <a:rPr lang="tr-TR" sz="2200" dirty="0">
                <a:solidFill>
                  <a:schemeClr val="tx1"/>
                </a:solidFill>
              </a:rPr>
              <a:t>esirgememeli. Eğitimde temel ilkelerden birisinin ilgi ve sabır olduğunu kendine telkin </a:t>
            </a:r>
            <a:r>
              <a:rPr lang="tr-TR" sz="2200" dirty="0" smtClean="0">
                <a:solidFill>
                  <a:schemeClr val="tx1"/>
                </a:solidFill>
              </a:rPr>
              <a:t>etmelidir.</a:t>
            </a:r>
            <a:endParaRPr lang="tr-TR" sz="2200" dirty="0">
              <a:solidFill>
                <a:schemeClr val="tx1"/>
              </a:solidFill>
            </a:endParaRPr>
          </a:p>
          <a:p>
            <a:pPr marL="114300" indent="0">
              <a:buNone/>
            </a:pP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5554575"/>
      </p:ext>
    </p:extLst>
  </p:cSld>
  <p:clrMapOvr>
    <a:masterClrMapping/>
  </p:clrMapOvr>
  <p:transition spd="slow" advClick="0" advTm="2000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endParaRPr lang="tr-TR" sz="2200" dirty="0">
              <a:solidFill>
                <a:schemeClr val="tx1"/>
              </a:solidFill>
            </a:endParaRPr>
          </a:p>
          <a:p>
            <a:pPr marL="114300" indent="0" algn="just">
              <a:buNone/>
            </a:pPr>
            <a:r>
              <a:rPr lang="tr-TR" dirty="0" smtClean="0">
                <a:solidFill>
                  <a:schemeClr val="tx1"/>
                </a:solidFill>
              </a:rPr>
              <a:t>4. </a:t>
            </a:r>
            <a:r>
              <a:rPr lang="tr-TR" dirty="0">
                <a:solidFill>
                  <a:schemeClr val="tx1"/>
                </a:solidFill>
              </a:rPr>
              <a:t>Bir şeyin öğretilmesinden çok, sevdirilmesi gerektiğini bilmeli. Öğretmek değil, sevdirmek prensibinden yola </a:t>
            </a:r>
            <a:r>
              <a:rPr lang="tr-TR" dirty="0" smtClean="0">
                <a:solidFill>
                  <a:schemeClr val="tx1"/>
                </a:solidFill>
              </a:rPr>
              <a:t>çıkmalıdır.</a:t>
            </a:r>
            <a:endParaRPr lang="tr-TR" dirty="0">
              <a:solidFill>
                <a:schemeClr val="tx1"/>
              </a:solidFill>
            </a:endParaRPr>
          </a:p>
          <a:p>
            <a:pPr marL="114300" indent="0" algn="just">
              <a:buNone/>
            </a:pPr>
            <a:r>
              <a:rPr lang="tr-TR" dirty="0">
                <a:solidFill>
                  <a:schemeClr val="tx1"/>
                </a:solidFill>
              </a:rPr>
              <a:t>5</a:t>
            </a:r>
            <a:r>
              <a:rPr lang="tr-TR" dirty="0" smtClean="0">
                <a:solidFill>
                  <a:schemeClr val="tx1"/>
                </a:solidFill>
              </a:rPr>
              <a:t>. </a:t>
            </a:r>
            <a:r>
              <a:rPr lang="tr-TR" dirty="0">
                <a:solidFill>
                  <a:schemeClr val="tx1"/>
                </a:solidFill>
              </a:rPr>
              <a:t>Öğrencilerle iletişimi dengeli olmalı. Onlara alçakgönüllü ve sevecen davranmalı. Disiplin adına onlarla arasına duvarlar ören bir öğretici </a:t>
            </a:r>
            <a:r>
              <a:rPr lang="tr-TR" dirty="0" smtClean="0">
                <a:solidFill>
                  <a:schemeClr val="tx1"/>
                </a:solidFill>
              </a:rPr>
              <a:t>olmamalıdır. </a:t>
            </a: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600037826"/>
      </p:ext>
    </p:extLst>
  </p:cSld>
  <p:clrMapOvr>
    <a:masterClrMapping/>
  </p:clrMapOvr>
  <p:transition spd="slow" advClick="0" advTm="2000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6</a:t>
            </a:r>
            <a:r>
              <a:rPr lang="tr-TR" dirty="0" smtClean="0">
                <a:solidFill>
                  <a:schemeClr val="tx1"/>
                </a:solidFill>
              </a:rPr>
              <a:t>. </a:t>
            </a:r>
            <a:r>
              <a:rPr lang="tr-TR" dirty="0">
                <a:solidFill>
                  <a:schemeClr val="tx1"/>
                </a:solidFill>
              </a:rPr>
              <a:t>Öğrencilerinin yaşlarının getirdiği özellikleri ve psikolojilerini bilmeli ve onları anlamaya çalışmalı. </a:t>
            </a:r>
            <a:r>
              <a:rPr lang="tr-TR" dirty="0" smtClean="0">
                <a:solidFill>
                  <a:schemeClr val="tx1"/>
                </a:solidFill>
              </a:rPr>
              <a:t>Onlar </a:t>
            </a:r>
            <a:r>
              <a:rPr lang="tr-TR" dirty="0">
                <a:solidFill>
                  <a:schemeClr val="tx1"/>
                </a:solidFill>
              </a:rPr>
              <a:t>için bazı fedakârlıklara katlanmalı. Eğitimde fedakârlık göstermeden iyi bir sonuç alınamayacağını </a:t>
            </a:r>
            <a:r>
              <a:rPr lang="tr-TR" dirty="0" smtClean="0">
                <a:solidFill>
                  <a:schemeClr val="tx1"/>
                </a:solidFill>
              </a:rPr>
              <a:t>bilmelidir.</a:t>
            </a:r>
            <a:endParaRPr lang="tr-TR" dirty="0">
              <a:solidFill>
                <a:schemeClr val="tx1"/>
              </a:solidFill>
            </a:endParaRPr>
          </a:p>
          <a:p>
            <a:pPr marL="114300" indent="0" algn="just">
              <a:buNone/>
            </a:pPr>
            <a:r>
              <a:rPr lang="tr-TR" dirty="0">
                <a:solidFill>
                  <a:schemeClr val="tx1"/>
                </a:solidFill>
              </a:rPr>
              <a:t>7</a:t>
            </a:r>
            <a:r>
              <a:rPr lang="tr-TR" dirty="0" smtClean="0">
                <a:solidFill>
                  <a:schemeClr val="tx1"/>
                </a:solidFill>
              </a:rPr>
              <a:t>. </a:t>
            </a:r>
            <a:r>
              <a:rPr lang="tr-TR" dirty="0">
                <a:solidFill>
                  <a:schemeClr val="tx1"/>
                </a:solidFill>
              </a:rPr>
              <a:t>Öğrencilerine değer vermeli ve onları önemsemeli. Onların arasından ülkemize ve insanlığa büyük hizmetleri geçecek bir çocuğun çıkabileceğini </a:t>
            </a:r>
            <a:r>
              <a:rPr lang="tr-TR" dirty="0" smtClean="0">
                <a:solidFill>
                  <a:schemeClr val="tx1"/>
                </a:solidFill>
              </a:rPr>
              <a:t>unutmamalıdır. </a:t>
            </a:r>
            <a:endParaRPr lang="tr-TR" dirty="0">
              <a:solidFill>
                <a:schemeClr val="tx1"/>
              </a:solidFill>
            </a:endParaRPr>
          </a:p>
          <a:p>
            <a:pPr marL="114300" indent="0" algn="just">
              <a:buNone/>
            </a:pPr>
            <a:r>
              <a:rPr lang="tr-TR" dirty="0">
                <a:solidFill>
                  <a:schemeClr val="tx1"/>
                </a:solidFill>
              </a:rPr>
              <a:t>8</a:t>
            </a:r>
            <a:r>
              <a:rPr lang="tr-TR" dirty="0" smtClean="0">
                <a:solidFill>
                  <a:schemeClr val="tx1"/>
                </a:solidFill>
              </a:rPr>
              <a:t>. </a:t>
            </a:r>
            <a:r>
              <a:rPr lang="tr-TR" dirty="0">
                <a:solidFill>
                  <a:schemeClr val="tx1"/>
                </a:solidFill>
              </a:rPr>
              <a:t>Cami imamı ve Kur’an kursu hocası tarafından gönlü kırılan ve yüreğinde olumsuz iz bırakılan çocukların camiye, cemaate, dine ve Kur’an’a bakışının nasıl olacağını düşünmeli. </a:t>
            </a: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38070567"/>
      </p:ext>
    </p:extLst>
  </p:cSld>
  <p:clrMapOvr>
    <a:masterClrMapping/>
  </p:clrMapOvr>
  <p:transition spd="slow" advClick="0" advTm="2000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9</a:t>
            </a:r>
            <a:r>
              <a:rPr lang="tr-TR" dirty="0" smtClean="0">
                <a:solidFill>
                  <a:schemeClr val="tx1"/>
                </a:solidFill>
              </a:rPr>
              <a:t>. </a:t>
            </a:r>
            <a:r>
              <a:rPr lang="tr-TR" dirty="0">
                <a:solidFill>
                  <a:schemeClr val="tx1"/>
                </a:solidFill>
              </a:rPr>
              <a:t>Yaz Kur’an kurslarında başladığı kursu yarıda bırakan veya sadece bir hafta gelen çocuklar olacağını düşünerek öğrencilerine çok güzel davranmalı. Bu çocukların bir daha böyle bir kursa hiç gelemeyeceği ihtimalini göz önünde bulundurarak onlara sevgi, şefkat ve ilgi göstermenin önemli olduğunu bilmeli. </a:t>
            </a:r>
            <a:endParaRPr lang="tr-TR" dirty="0" smtClean="0">
              <a:solidFill>
                <a:schemeClr val="tx1"/>
              </a:solidFill>
            </a:endParaRPr>
          </a:p>
          <a:p>
            <a:pPr marL="114300" indent="0" algn="just">
              <a:buNone/>
            </a:pPr>
            <a:r>
              <a:rPr lang="tr-TR" dirty="0" smtClean="0">
                <a:solidFill>
                  <a:schemeClr val="tx1"/>
                </a:solidFill>
              </a:rPr>
              <a:t>10. </a:t>
            </a:r>
            <a:r>
              <a:rPr lang="tr-TR" dirty="0">
                <a:solidFill>
                  <a:schemeClr val="tx1"/>
                </a:solidFill>
              </a:rPr>
              <a:t>Problemli öğrencilerle özel görüşmeler yapmalı. Problemlerin çözümü konusunda öğrencinin ve ailesinin fikirlerini almalı. </a:t>
            </a: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73377642"/>
      </p:ext>
    </p:extLst>
  </p:cSld>
  <p:clrMapOvr>
    <a:masterClrMapping/>
  </p:clrMapOvr>
  <p:transition spd="slow" advClick="0" advTm="2000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12. Dersleri canlı ve coşkulu bir şekilde işlemeli. Yorgun ve bezgin bir havayla “bir an önce bitse de rahatlasam” gibi bir tavır içinde olmanın öğrencilerin gözünden kaçmayacağını </a:t>
            </a:r>
            <a:r>
              <a:rPr lang="tr-TR" dirty="0" smtClean="0">
                <a:solidFill>
                  <a:schemeClr val="tx1"/>
                </a:solidFill>
              </a:rPr>
              <a:t>bilmelidir.</a:t>
            </a:r>
            <a:endParaRPr lang="tr-TR" dirty="0">
              <a:solidFill>
                <a:schemeClr val="tx1"/>
              </a:solidFill>
            </a:endParaRPr>
          </a:p>
          <a:p>
            <a:pPr marL="114300" indent="0" algn="just">
              <a:buNone/>
            </a:pPr>
            <a:r>
              <a:rPr lang="tr-TR" dirty="0" smtClean="0">
                <a:solidFill>
                  <a:schemeClr val="tx1"/>
                </a:solidFill>
              </a:rPr>
              <a:t>13. </a:t>
            </a:r>
            <a:r>
              <a:rPr lang="tr-TR" dirty="0">
                <a:solidFill>
                  <a:schemeClr val="tx1"/>
                </a:solidFill>
              </a:rPr>
              <a:t>Yaz Kur’an kurslarında eğitim veren meslektaşlarıyla istişarelerde bulunmalı ve onlarla ortak çalışmalar yapmalı. Onlarla bilgi, birikim, eğitim metotlarını ve tecrübelerini </a:t>
            </a:r>
            <a:r>
              <a:rPr lang="tr-TR" dirty="0" smtClean="0">
                <a:solidFill>
                  <a:schemeClr val="tx1"/>
                </a:solidFill>
              </a:rPr>
              <a:t>paylaşmalıdır.</a:t>
            </a:r>
            <a:endParaRPr lang="tr-TR"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13603300"/>
      </p:ext>
    </p:extLst>
  </p:cSld>
  <p:clrMapOvr>
    <a:masterClrMapping/>
  </p:clrMapOvr>
  <p:transition spd="slow" advClick="0"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426128" y="408372"/>
            <a:ext cx="8260672" cy="1039427"/>
          </a:xfrm>
        </p:spPr>
        <p:txBody>
          <a:bodyPr/>
          <a:lstStyle/>
          <a:p>
            <a:pPr fontAlgn="auto">
              <a:lnSpc>
                <a:spcPct val="115000"/>
              </a:lnSpc>
              <a:spcAft>
                <a:spcPts val="1000"/>
              </a:spcAft>
              <a:defRPr/>
            </a:pPr>
            <a:r>
              <a:rPr lang="tr-TR" sz="3200" b="1" cap="none" dirty="0" smtClean="0">
                <a:solidFill>
                  <a:schemeClr val="tx1"/>
                </a:solidFill>
                <a:latin typeface="Times New Roman"/>
                <a:ea typeface="Calibri"/>
                <a:cs typeface="Times New Roman"/>
              </a:rPr>
              <a:t>Yaz Kur’an Kursu İstatistikleri</a:t>
            </a:r>
            <a:endParaRPr lang="tr-TR" sz="3200" dirty="0">
              <a:ln>
                <a:solidFill>
                  <a:schemeClr val="tx1"/>
                </a:solidFill>
              </a:ln>
              <a:solidFill>
                <a:schemeClr val="tx1"/>
              </a:solidFill>
            </a:endParaRPr>
          </a:p>
        </p:txBody>
      </p:sp>
      <p:sp>
        <p:nvSpPr>
          <p:cNvPr id="12291" name="İçerik Yer Tutucusu 5"/>
          <p:cNvSpPr>
            <a:spLocks noGrp="1"/>
          </p:cNvSpPr>
          <p:nvPr>
            <p:ph idx="1"/>
          </p:nvPr>
        </p:nvSpPr>
        <p:spPr/>
        <p:txBody>
          <a:bodyPr/>
          <a:lstStyle/>
          <a:p>
            <a:pPr marL="114300" indent="0" algn="just">
              <a:buNone/>
            </a:pPr>
            <a:r>
              <a:rPr lang="tr-TR" sz="2200" dirty="0" smtClean="0">
                <a:solidFill>
                  <a:srgbClr val="FF0000"/>
                </a:solidFill>
              </a:rPr>
              <a:t>2015 YILINDA 81 ilimizde </a:t>
            </a:r>
            <a:r>
              <a:rPr lang="tr-TR" sz="2200" u="sng" dirty="0" smtClean="0">
                <a:solidFill>
                  <a:srgbClr val="FF0000"/>
                </a:solidFill>
              </a:rPr>
              <a:t>79.745 </a:t>
            </a:r>
            <a:r>
              <a:rPr lang="tr-TR" sz="2200" dirty="0" smtClean="0">
                <a:solidFill>
                  <a:srgbClr val="FF0000"/>
                </a:solidFill>
              </a:rPr>
              <a:t>Cami ve Kur’an kursunda yaz Kur’an kursu düzenlenmiştir.</a:t>
            </a:r>
          </a:p>
          <a:p>
            <a:pPr marL="114300" indent="0" algn="just">
              <a:buNone/>
            </a:pPr>
            <a:r>
              <a:rPr lang="tr-TR" sz="2200" dirty="0" smtClean="0">
                <a:solidFill>
                  <a:srgbClr val="FF0000"/>
                </a:solidFill>
              </a:rPr>
              <a:t>Öğrenci Sayısı			3.417.766 </a:t>
            </a:r>
          </a:p>
          <a:p>
            <a:pPr marL="114300" indent="0" algn="just">
              <a:buNone/>
            </a:pPr>
            <a:r>
              <a:rPr lang="tr-TR" sz="2200" dirty="0" smtClean="0">
                <a:solidFill>
                  <a:srgbClr val="FF0000"/>
                </a:solidFill>
              </a:rPr>
              <a:t>Görev Yapan Personel Sayısı	91.819</a:t>
            </a:r>
          </a:p>
          <a:p>
            <a:pPr marL="114300" indent="0" algn="just">
              <a:buNone/>
            </a:pPr>
            <a:endParaRPr lang="tr-TR" sz="2200" dirty="0" smtClean="0">
              <a:solidFill>
                <a:srgbClr val="FF0000"/>
              </a:solidFill>
            </a:endParaRPr>
          </a:p>
          <a:p>
            <a:pPr marL="114300" indent="0" algn="just">
              <a:buNone/>
            </a:pPr>
            <a:r>
              <a:rPr lang="tr-TR" sz="2200" dirty="0" smtClean="0">
                <a:solidFill>
                  <a:srgbClr val="FF0000"/>
                </a:solidFill>
              </a:rPr>
              <a:t>2016 YILINDA 81 ilimizde </a:t>
            </a:r>
            <a:r>
              <a:rPr lang="tr-TR" sz="2200" u="sng" dirty="0" smtClean="0">
                <a:solidFill>
                  <a:srgbClr val="FF0000"/>
                </a:solidFill>
              </a:rPr>
              <a:t>328.193</a:t>
            </a:r>
            <a:r>
              <a:rPr lang="tr-TR" sz="2200" dirty="0" smtClean="0">
                <a:solidFill>
                  <a:srgbClr val="FF0000"/>
                </a:solidFill>
              </a:rPr>
              <a:t> Cami ve Kur’an kursunda yaz Kur’an kursu düzenlenmiştir.</a:t>
            </a:r>
          </a:p>
          <a:p>
            <a:pPr marL="114300" indent="0" algn="just">
              <a:buNone/>
            </a:pPr>
            <a:r>
              <a:rPr lang="tr-TR" sz="2200" dirty="0" smtClean="0">
                <a:solidFill>
                  <a:srgbClr val="FF0000"/>
                </a:solidFill>
              </a:rPr>
              <a:t>Öğrenci Sayısı			4.059.380</a:t>
            </a:r>
          </a:p>
          <a:p>
            <a:pPr marL="114300" indent="0" algn="just">
              <a:buNone/>
            </a:pPr>
            <a:r>
              <a:rPr lang="tr-TR" sz="2200" dirty="0" smtClean="0">
                <a:solidFill>
                  <a:srgbClr val="FF0000"/>
                </a:solidFill>
              </a:rPr>
              <a:t>Görev Yapan Personel Sayısı</a:t>
            </a:r>
            <a:r>
              <a:rPr lang="tr-TR" sz="2200" dirty="0">
                <a:solidFill>
                  <a:srgbClr val="FF0000"/>
                </a:solidFill>
              </a:rPr>
              <a:t> </a:t>
            </a:r>
            <a:r>
              <a:rPr lang="tr-TR" sz="2200" dirty="0" smtClean="0">
                <a:solidFill>
                  <a:srgbClr val="FF0000"/>
                </a:solidFill>
              </a:rPr>
              <a:t>	 119.282</a:t>
            </a:r>
          </a:p>
          <a:p>
            <a:pPr marL="114300" indent="0">
              <a:buNone/>
            </a:pPr>
            <a:endParaRPr lang="tr-TR" dirty="0" smtClean="0"/>
          </a:p>
        </p:txBody>
      </p:sp>
      <p:pic>
        <p:nvPicPr>
          <p:cNvPr id="12292"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bwMode="auto"/>
        <p:txBody>
          <a:bodyPr wrap="square" numCol="1" anchorCtr="0" compatLnSpc="1">
            <a:prstTxWarp prst="textNoShape">
              <a:avLst/>
            </a:prstTxWarp>
          </a:bodyPr>
          <a:lstStyle/>
          <a:p>
            <a:r>
              <a:rPr lang="tr-TR" sz="3200" cap="none" dirty="0" smtClean="0">
                <a:solidFill>
                  <a:schemeClr val="tx1"/>
                </a:solidFill>
              </a:rPr>
              <a:t>Sonuç</a:t>
            </a:r>
          </a:p>
        </p:txBody>
      </p:sp>
      <p:sp>
        <p:nvSpPr>
          <p:cNvPr id="31747" name="İçerik Yer Tutucusu 2"/>
          <p:cNvSpPr>
            <a:spLocks noGrp="1"/>
          </p:cNvSpPr>
          <p:nvPr>
            <p:ph idx="1"/>
          </p:nvPr>
        </p:nvSpPr>
        <p:spPr/>
        <p:txBody>
          <a:bodyPr/>
          <a:lstStyle/>
          <a:p>
            <a:pPr marL="114300" indent="0">
              <a:buNone/>
            </a:pPr>
            <a:endParaRPr lang="tr-TR" dirty="0" smtClean="0"/>
          </a:p>
          <a:p>
            <a:pPr marL="114300" indent="0">
              <a:buNone/>
            </a:pPr>
            <a:endParaRPr lang="tr-TR" dirty="0"/>
          </a:p>
          <a:p>
            <a:pPr marL="114300" indent="0" algn="just">
              <a:buNone/>
            </a:pPr>
            <a:r>
              <a:rPr lang="tr-TR" dirty="0" smtClean="0">
                <a:solidFill>
                  <a:schemeClr val="tx1"/>
                </a:solidFill>
              </a:rPr>
              <a:t>‘</a:t>
            </a:r>
            <a:r>
              <a:rPr lang="tr-TR" dirty="0">
                <a:solidFill>
                  <a:schemeClr val="tx1"/>
                </a:solidFill>
              </a:rPr>
              <a:t>Öğreticiler’ başta olmak üzere ‘öğrenci’, ‘veli’, ‘yönetici’, ‘cami cemaati’, hatta ‘dernek’ vb. kısaca süreçte rolü bulunan herkesin bu işe samimiyetle, içtenlikle katılması ve meseleyi sahiplenmesi </a:t>
            </a:r>
            <a:r>
              <a:rPr lang="tr-TR" dirty="0" smtClean="0">
                <a:solidFill>
                  <a:schemeClr val="tx1"/>
                </a:solidFill>
              </a:rPr>
              <a:t>bu kursların daha verimli hale gelmesini sağlayacaktır.</a:t>
            </a:r>
          </a:p>
        </p:txBody>
      </p:sp>
      <p:pic>
        <p:nvPicPr>
          <p:cNvPr id="31748"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rtlCol="0">
            <a:normAutofit lnSpcReduction="10000"/>
          </a:bodyPr>
          <a:lstStyle/>
          <a:p>
            <a:pPr marL="0" indent="0" algn="ctr" fontAlgn="auto">
              <a:spcAft>
                <a:spcPts val="0"/>
              </a:spcAft>
              <a:buNone/>
              <a:defRPr/>
            </a:pPr>
            <a:r>
              <a:rPr lang="tr-TR" sz="3000" b="1" dirty="0" smtClean="0">
                <a:solidFill>
                  <a:schemeClr val="tx1"/>
                </a:solidFill>
              </a:rPr>
              <a:t>Umulur </a:t>
            </a:r>
            <a:r>
              <a:rPr lang="tr-TR" sz="3000" b="1" dirty="0">
                <a:solidFill>
                  <a:schemeClr val="tx1"/>
                </a:solidFill>
              </a:rPr>
              <a:t>ki bu </a:t>
            </a:r>
            <a:r>
              <a:rPr lang="tr-TR" sz="3000" b="1" dirty="0" smtClean="0">
                <a:solidFill>
                  <a:schemeClr val="tx1"/>
                </a:solidFill>
              </a:rPr>
              <a:t>gayretleriniz </a:t>
            </a:r>
            <a:r>
              <a:rPr lang="tr-TR" sz="3000" b="1" dirty="0">
                <a:solidFill>
                  <a:schemeClr val="tx1"/>
                </a:solidFill>
              </a:rPr>
              <a:t>beğenilir hoşa gider, </a:t>
            </a:r>
            <a:r>
              <a:rPr lang="tr-TR" sz="3000" b="1" dirty="0" smtClean="0">
                <a:solidFill>
                  <a:schemeClr val="tx1"/>
                </a:solidFill>
              </a:rPr>
              <a:t>Hulusi kalp ile </a:t>
            </a:r>
            <a:r>
              <a:rPr lang="tr-TR" sz="3000" b="1" dirty="0">
                <a:solidFill>
                  <a:schemeClr val="tx1"/>
                </a:solidFill>
              </a:rPr>
              <a:t>yapılan hangi amel boşa gider.</a:t>
            </a:r>
          </a:p>
          <a:p>
            <a:pPr marL="0" indent="0" algn="ctr" fontAlgn="auto">
              <a:spcAft>
                <a:spcPts val="0"/>
              </a:spcAft>
              <a:buFont typeface="Arial" pitchFamily="34" charset="0"/>
              <a:buNone/>
              <a:defRPr/>
            </a:pPr>
            <a:endParaRPr lang="tr-TR" sz="3000" b="1" dirty="0" smtClean="0">
              <a:solidFill>
                <a:schemeClr val="tx1"/>
              </a:solidFill>
            </a:endParaRPr>
          </a:p>
          <a:p>
            <a:pPr marL="0" indent="0" algn="ctr" fontAlgn="auto">
              <a:spcAft>
                <a:spcPts val="0"/>
              </a:spcAft>
              <a:buFont typeface="Arial" pitchFamily="34" charset="0"/>
              <a:buNone/>
              <a:defRPr/>
            </a:pPr>
            <a:r>
              <a:rPr lang="tr-TR" sz="3000" b="1" dirty="0" smtClean="0">
                <a:solidFill>
                  <a:schemeClr val="tx1"/>
                </a:solidFill>
              </a:rPr>
              <a:t>Seminerin hayırlara vesile olmasını temenni eder, saygılar sunarım</a:t>
            </a:r>
            <a:endParaRPr lang="tr-TR" sz="3000" dirty="0" smtClean="0">
              <a:solidFill>
                <a:schemeClr val="tx1"/>
              </a:solidFill>
            </a:endParaRPr>
          </a:p>
          <a:p>
            <a:pPr marL="0" indent="0" algn="ctr" fontAlgn="auto">
              <a:spcBef>
                <a:spcPts val="0"/>
              </a:spcBef>
              <a:spcAft>
                <a:spcPts val="0"/>
              </a:spcAft>
              <a:buFont typeface="Arial" pitchFamily="34" charset="0"/>
              <a:buNone/>
              <a:defRPr/>
            </a:pPr>
            <a:endParaRPr lang="tr-TR" sz="3000" dirty="0" smtClean="0">
              <a:solidFill>
                <a:schemeClr val="tx1"/>
              </a:solidFill>
            </a:endParaRPr>
          </a:p>
          <a:p>
            <a:pPr marL="0" indent="0" algn="ctr" fontAlgn="auto">
              <a:spcBef>
                <a:spcPts val="0"/>
              </a:spcBef>
              <a:spcAft>
                <a:spcPts val="0"/>
              </a:spcAft>
              <a:buFont typeface="Arial" pitchFamily="34" charset="0"/>
              <a:buNone/>
              <a:defRPr/>
            </a:pPr>
            <a:r>
              <a:rPr lang="tr-TR" sz="3000" dirty="0" smtClean="0">
                <a:solidFill>
                  <a:schemeClr val="tx1"/>
                </a:solidFill>
              </a:rPr>
              <a:t>Latif SAYGIN</a:t>
            </a:r>
          </a:p>
          <a:p>
            <a:pPr marL="0" indent="0" algn="ctr" fontAlgn="auto">
              <a:spcBef>
                <a:spcPts val="0"/>
              </a:spcBef>
              <a:spcAft>
                <a:spcPts val="0"/>
              </a:spcAft>
              <a:buFont typeface="Arial" pitchFamily="34" charset="0"/>
              <a:buNone/>
              <a:defRPr/>
            </a:pPr>
            <a:r>
              <a:rPr lang="tr-TR" sz="3000" dirty="0" smtClean="0">
                <a:solidFill>
                  <a:schemeClr val="tx1"/>
                </a:solidFill>
              </a:rPr>
              <a:t>HAYMANA VAİZİ</a:t>
            </a:r>
          </a:p>
          <a:p>
            <a:pPr marL="0" indent="0" algn="ctr" fontAlgn="auto">
              <a:spcBef>
                <a:spcPts val="0"/>
              </a:spcBef>
              <a:spcAft>
                <a:spcPts val="0"/>
              </a:spcAft>
              <a:buFont typeface="Arial" pitchFamily="34" charset="0"/>
              <a:buNone/>
              <a:defRPr/>
            </a:pPr>
            <a:r>
              <a:rPr lang="tr-TR" sz="3000" smtClean="0">
                <a:solidFill>
                  <a:schemeClr val="tx1"/>
                </a:solidFill>
              </a:rPr>
              <a:t>2017-YAZ KURSU SEMİNERİ</a:t>
            </a:r>
            <a:endParaRPr lang="tr-TR" sz="3000" dirty="0">
              <a:solidFill>
                <a:schemeClr val="tx1"/>
              </a:solidFill>
            </a:endParaRPr>
          </a:p>
        </p:txBody>
      </p:sp>
      <p:pic>
        <p:nvPicPr>
          <p:cNvPr id="32771"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4213" y="476250"/>
            <a:ext cx="915987" cy="865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advClick="0" advTm="2000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Sayı </a:t>
            </a:r>
          </a:p>
          <a:p>
            <a:pPr algn="just"/>
            <a:r>
              <a:rPr lang="tr-TR" dirty="0"/>
              <a:t>: 45796484-256/ </a:t>
            </a:r>
          </a:p>
          <a:p>
            <a:pPr algn="just"/>
            <a:r>
              <a:rPr lang="tr-TR" dirty="0"/>
              <a:t> </a:t>
            </a:r>
          </a:p>
          <a:p>
            <a:pPr algn="just"/>
            <a:r>
              <a:rPr lang="tr-TR" dirty="0"/>
              <a:t> </a:t>
            </a:r>
          </a:p>
          <a:p>
            <a:pPr algn="just"/>
            <a:r>
              <a:rPr lang="tr-TR" dirty="0"/>
              <a:t> </a:t>
            </a:r>
          </a:p>
          <a:p>
            <a:pPr algn="just"/>
            <a:r>
              <a:rPr lang="tr-TR" dirty="0"/>
              <a:t> </a:t>
            </a:r>
          </a:p>
          <a:p>
            <a:pPr algn="just"/>
            <a:r>
              <a:rPr lang="tr-TR" dirty="0"/>
              <a:t> </a:t>
            </a:r>
          </a:p>
          <a:p>
            <a:pPr algn="just"/>
            <a:r>
              <a:rPr lang="tr-TR" dirty="0"/>
              <a:t> </a:t>
            </a:r>
          </a:p>
          <a:p>
            <a:pPr algn="just"/>
            <a:r>
              <a:rPr lang="tr-TR" dirty="0"/>
              <a:t>…/05/2014 </a:t>
            </a:r>
          </a:p>
          <a:p>
            <a:pPr algn="just"/>
            <a:r>
              <a:rPr lang="tr-TR" dirty="0"/>
              <a:t>Konu </a:t>
            </a:r>
          </a:p>
          <a:p>
            <a:pPr algn="just"/>
            <a:r>
              <a:rPr lang="tr-TR" dirty="0"/>
              <a:t>:Yaz Kur’an Kursları </a:t>
            </a:r>
          </a:p>
          <a:p>
            <a:pPr algn="just"/>
            <a:r>
              <a:rPr lang="tr-TR" dirty="0"/>
              <a:t> </a:t>
            </a:r>
          </a:p>
          <a:p>
            <a:pPr algn="just"/>
            <a:r>
              <a:rPr lang="tr-TR" dirty="0"/>
              <a:t> </a:t>
            </a:r>
          </a:p>
          <a:p>
            <a:pPr algn="just"/>
            <a:r>
              <a:rPr lang="tr-TR" dirty="0"/>
              <a:t>YAZ KUR’AN KURSLARI UYGULAMA ESASLARI </a:t>
            </a:r>
          </a:p>
          <a:p>
            <a:pPr algn="just"/>
            <a:r>
              <a:rPr lang="tr-TR" dirty="0"/>
              <a:t> </a:t>
            </a:r>
          </a:p>
          <a:p>
            <a:pPr algn="just"/>
            <a:r>
              <a:rPr lang="tr-TR" dirty="0"/>
              <a:t>I- YAZ KUR’AN KURSLARININ AÇILIŞI VE AÇILIŞ PROGRAMI </a:t>
            </a:r>
          </a:p>
          <a:p>
            <a:pPr algn="just"/>
            <a:r>
              <a:rPr lang="tr-TR" dirty="0"/>
              <a:t>Yaz Kur’an kursları 23 Haziran 2014 Pazartesi günü eğitim-öğretime başlayacaktır. </a:t>
            </a:r>
          </a:p>
          <a:p>
            <a:pPr algn="just"/>
            <a:r>
              <a:rPr lang="tr-TR" dirty="0"/>
              <a:t>Kurslar velilerin de katılımının sağlanacağı bir </a:t>
            </a:r>
            <a:r>
              <a:rPr lang="tr-TR" dirty="0" smtClean="0"/>
              <a:t>açılışla başlayacak</a:t>
            </a:r>
            <a:r>
              <a:rPr lang="tr-TR" dirty="0"/>
              <a:t>, Diyanet İşleri </a:t>
            </a:r>
          </a:p>
          <a:p>
            <a:pPr algn="just"/>
            <a:r>
              <a:rPr lang="tr-TR" dirty="0"/>
              <a:t>Başkanımızın açılış mesajı okunacaktır. </a:t>
            </a:r>
          </a:p>
          <a:p>
            <a:pPr algn="just"/>
            <a:r>
              <a:rPr lang="tr-TR" dirty="0">
                <a:solidFill>
                  <a:srgbClr val="FF0000"/>
                </a:solidFill>
              </a:rPr>
              <a:t>23 Haziran 2014 Pazartesi günü saat 10.00’da Ahmet Hamdi Akseki Camii’nde </a:t>
            </a:r>
          </a:p>
          <a:p>
            <a:pPr algn="just"/>
            <a:r>
              <a:rPr lang="tr-TR" dirty="0"/>
              <a:t>yaz Kur’an kursları açılış programı yapılacaktır. Yapılacak olan programa Diyanet </a:t>
            </a:r>
          </a:p>
          <a:p>
            <a:pPr algn="just"/>
            <a:r>
              <a:rPr lang="tr-TR" dirty="0"/>
              <a:t>İşleri Başkanı Prof. Dr. Mehmet GÖRMEZ, Diyanet İşleri Başkan Yardımcısı Prof. Dr. </a:t>
            </a:r>
          </a:p>
          <a:p>
            <a:pPr algn="just"/>
            <a:r>
              <a:rPr lang="tr-TR" dirty="0"/>
              <a:t>Hasan Kâmil YILMAZ, Eğitim Hizmetleri Genel Müdürü Prof. Dr. Ali ERBAŞ konuşmacı </a:t>
            </a:r>
          </a:p>
          <a:p>
            <a:pPr algn="just"/>
            <a:r>
              <a:rPr lang="tr-TR" dirty="0"/>
              <a:t>olarak katılacaktır</a:t>
            </a:r>
            <a:r>
              <a:rPr lang="tr-TR" dirty="0">
                <a:solidFill>
                  <a:srgbClr val="FF0000"/>
                </a:solidFill>
              </a:rPr>
              <a:t>. Program Diyanet TV’den canlı yayınla gösterilecektir. </a:t>
            </a:r>
            <a:r>
              <a:rPr lang="tr-TR" dirty="0"/>
              <a:t> </a:t>
            </a:r>
          </a:p>
          <a:p>
            <a:pPr algn="just"/>
            <a:r>
              <a:rPr lang="tr-TR" dirty="0"/>
              <a:t>Diyanet TV’den canlı yayınla gösterilecek olan yaz Kur’an kursları açılış </a:t>
            </a:r>
          </a:p>
          <a:p>
            <a:pPr algn="just"/>
            <a:r>
              <a:rPr lang="tr-TR" dirty="0">
                <a:solidFill>
                  <a:srgbClr val="FF0000"/>
                </a:solidFill>
              </a:rPr>
              <a:t>programı, şartları uygun olan (TV veya interneti olan) camilerdeki öğreticilerimiz ve </a:t>
            </a:r>
          </a:p>
          <a:p>
            <a:pPr algn="just"/>
            <a:r>
              <a:rPr lang="tr-TR" dirty="0">
                <a:solidFill>
                  <a:srgbClr val="FF0000"/>
                </a:solidFill>
              </a:rPr>
              <a:t>öğrencilerimizce izlenecektir</a:t>
            </a:r>
            <a:r>
              <a:rPr lang="tr-TR" dirty="0"/>
              <a:t>.  </a:t>
            </a:r>
          </a:p>
          <a:p>
            <a:pPr algn="just"/>
            <a:r>
              <a:rPr lang="tr-TR" dirty="0">
                <a:solidFill>
                  <a:srgbClr val="00B0F0"/>
                </a:solidFill>
              </a:rPr>
              <a:t>II-KAYIT İŞLEMLERİ VE EĞİTİM-ÖĞRETİM SÜRESİ İLE İLGİLİ </a:t>
            </a:r>
          </a:p>
          <a:p>
            <a:pPr algn="just"/>
            <a:r>
              <a:rPr lang="tr-TR" dirty="0">
                <a:solidFill>
                  <a:srgbClr val="00B0F0"/>
                </a:solidFill>
              </a:rPr>
              <a:t>HUSUSLAR </a:t>
            </a:r>
          </a:p>
          <a:p>
            <a:pPr algn="just"/>
            <a:r>
              <a:rPr lang="tr-TR" dirty="0"/>
              <a:t>1. Yaz Kur’an kurslarının açılışı ve öğrencilerin kayıt işlemleri ile eğitim-öğretim </a:t>
            </a:r>
            <a:r>
              <a:rPr lang="tr-TR" dirty="0" smtClean="0"/>
              <a:t>hizmetleri </a:t>
            </a:r>
            <a:r>
              <a:rPr lang="tr-TR" dirty="0"/>
              <a:t>ilgili yönetmelik ve yönerge hükümlerine uygun olarak yapılacaktır. </a:t>
            </a:r>
          </a:p>
          <a:p>
            <a:pPr algn="just"/>
            <a:r>
              <a:rPr lang="tr-TR" dirty="0">
                <a:solidFill>
                  <a:srgbClr val="00B0F0"/>
                </a:solidFill>
              </a:rPr>
              <a:t>2. Yaz Kur’an kurslarına kayıtlar 16 Haziran 2014 tarihinde başlayacaktır</a:t>
            </a:r>
            <a:r>
              <a:rPr lang="tr-TR" dirty="0"/>
              <a:t>. </a:t>
            </a:r>
          </a:p>
          <a:p>
            <a:pPr algn="just"/>
            <a:r>
              <a:rPr lang="tr-TR" dirty="0"/>
              <a:t>3. Eğitim takvimi, kayıt işlemleri, dönemler, kurlu sistem ve işleyişi hakkında </a:t>
            </a:r>
            <a:r>
              <a:rPr lang="tr-TR" dirty="0" smtClean="0"/>
              <a:t>gerekli </a:t>
            </a:r>
            <a:r>
              <a:rPr lang="tr-TR" dirty="0"/>
              <a:t>tüm bilgiler veli ve öğrencilere müftülüklerce duyurulacaktır. </a:t>
            </a:r>
          </a:p>
          <a:p>
            <a:pPr algn="just"/>
            <a:r>
              <a:rPr lang="tr-TR" dirty="0"/>
              <a:t>Başkanlığımız tarafından il/ilçe müftülüklerine gönderilecek afişler uygun </a:t>
            </a:r>
            <a:r>
              <a:rPr lang="tr-TR" dirty="0" smtClean="0"/>
              <a:t>görülen </a:t>
            </a:r>
            <a:r>
              <a:rPr lang="tr-TR" dirty="0"/>
              <a:t>yerlere asılacaktır. Ayrıca vaaz ve hutbelerde gerekli duyurular </a:t>
            </a:r>
          </a:p>
          <a:p>
            <a:pPr algn="just"/>
            <a:r>
              <a:rPr lang="tr-TR" dirty="0"/>
              <a:t>yapılacaktır. </a:t>
            </a:r>
          </a:p>
          <a:p>
            <a:pPr algn="just"/>
            <a:r>
              <a:rPr lang="tr-TR" dirty="0">
                <a:solidFill>
                  <a:srgbClr val="00B0F0"/>
                </a:solidFill>
              </a:rPr>
              <a:t>4. Yaz Kur’an kursları, 23 Haziran–22 Ağustos 2014 tarihleri arasında aşağıda </a:t>
            </a:r>
            <a:r>
              <a:rPr lang="tr-TR" dirty="0" smtClean="0">
                <a:solidFill>
                  <a:srgbClr val="00B0F0"/>
                </a:solidFill>
              </a:rPr>
              <a:t>belirtilen </a:t>
            </a:r>
            <a:r>
              <a:rPr lang="tr-TR" dirty="0">
                <a:solidFill>
                  <a:srgbClr val="00B0F0"/>
                </a:solidFill>
              </a:rPr>
              <a:t>dönemler halinde ve kur esasına göre gerçekleştirilecektir: </a:t>
            </a:r>
          </a:p>
          <a:p>
            <a:pPr algn="just"/>
            <a:r>
              <a:rPr lang="tr-TR" dirty="0">
                <a:solidFill>
                  <a:srgbClr val="00B0F0"/>
                </a:solidFill>
              </a:rPr>
              <a:t>I. Dönem: 23 Haziran–11 Temmuz 2014 </a:t>
            </a:r>
          </a:p>
          <a:p>
            <a:pPr algn="just"/>
            <a:r>
              <a:rPr lang="tr-TR" dirty="0">
                <a:solidFill>
                  <a:srgbClr val="00B0F0"/>
                </a:solidFill>
              </a:rPr>
              <a:t>II. Dönem: 14 Temmuz–01 Ağustos 2014 </a:t>
            </a:r>
          </a:p>
          <a:p>
            <a:pPr algn="just"/>
            <a:r>
              <a:rPr lang="tr-TR" dirty="0">
                <a:solidFill>
                  <a:srgbClr val="00B0F0"/>
                </a:solidFill>
              </a:rPr>
              <a:t> III. Dönem: 04 Ağustos–22 Ağustos 2014 </a:t>
            </a:r>
          </a:p>
          <a:p>
            <a:pPr algn="just"/>
            <a:r>
              <a:rPr lang="tr-TR" dirty="0"/>
              <a:t>5. Yaz Kur’an kurslarında okumak isteyen çocuklar velisinin muvafakatine binaen, </a:t>
            </a:r>
            <a:r>
              <a:rPr lang="tr-TR" dirty="0" smtClean="0"/>
              <a:t>Diyanet </a:t>
            </a:r>
            <a:r>
              <a:rPr lang="tr-TR" dirty="0"/>
              <a:t>İşleri Başkanlığı Kur’an Eğitim ve Öğretimine Yönelik Kurslar ile </a:t>
            </a:r>
            <a:r>
              <a:rPr lang="tr-TR" dirty="0" smtClean="0"/>
              <a:t>Öğrenci </a:t>
            </a:r>
            <a:r>
              <a:rPr lang="tr-TR" dirty="0"/>
              <a:t>Yurt ve Pansiyonları </a:t>
            </a:r>
            <a:r>
              <a:rPr lang="tr-TR" dirty="0" err="1"/>
              <a:t>Yönergesi’nde</a:t>
            </a:r>
            <a:r>
              <a:rPr lang="tr-TR" dirty="0"/>
              <a:t> yer alan EK-8 form dilekçe ile kursa </a:t>
            </a:r>
            <a:r>
              <a:rPr lang="tr-TR" dirty="0" smtClean="0"/>
              <a:t>kabul </a:t>
            </a:r>
            <a:r>
              <a:rPr lang="tr-TR" dirty="0"/>
              <a:t>edilecektir. Ayrıca dilekçenin doldurulmasında beyan esas olup müracaat </a:t>
            </a:r>
          </a:p>
          <a:p>
            <a:pPr algn="just"/>
            <a:r>
              <a:rPr lang="tr-TR" dirty="0"/>
              <a:t>eden vatandaşlardan herhangi bir belge talep edilmeyecektir. </a:t>
            </a:r>
          </a:p>
          <a:p>
            <a:pPr algn="just"/>
            <a:r>
              <a:rPr lang="tr-TR" dirty="0"/>
              <a:t>6. EK-8 form dilekçe ile kursa başvuruları kabul edilen öğrenciler, </a:t>
            </a:r>
            <a:r>
              <a:rPr lang="tr-TR" dirty="0" err="1"/>
              <a:t>EHYS’ye</a:t>
            </a:r>
            <a:r>
              <a:rPr lang="tr-TR" dirty="0"/>
              <a:t> </a:t>
            </a:r>
            <a:r>
              <a:rPr lang="tr-TR" dirty="0" smtClean="0"/>
              <a:t>(</a:t>
            </a:r>
            <a:r>
              <a:rPr lang="tr-TR" dirty="0"/>
              <a:t>Eğitim Hizmetleri Yönetim Sistemine) de kayıt edilecektir. </a:t>
            </a:r>
            <a:r>
              <a:rPr lang="tr-TR" dirty="0" smtClean="0"/>
              <a:t> </a:t>
            </a:r>
            <a:endParaRPr lang="tr-TR" dirty="0"/>
          </a:p>
          <a:p>
            <a:pPr algn="just"/>
            <a:r>
              <a:rPr lang="tr-TR" dirty="0"/>
              <a:t> </a:t>
            </a:r>
          </a:p>
          <a:p>
            <a:pPr algn="just"/>
            <a:r>
              <a:rPr lang="tr-TR" dirty="0"/>
              <a:t>7. Kurs öğreticisi, kursun başlangıcında kayıt başvurularını göz önünde </a:t>
            </a:r>
            <a:r>
              <a:rPr lang="tr-TR" dirty="0" smtClean="0"/>
              <a:t>bulundurarak </a:t>
            </a:r>
            <a:r>
              <a:rPr lang="tr-TR" dirty="0"/>
              <a:t>velinin isteği üzerine öğrenciyi üç dönemden yalnızca birisi için </a:t>
            </a:r>
          </a:p>
          <a:p>
            <a:pPr algn="just"/>
            <a:r>
              <a:rPr lang="tr-TR" dirty="0"/>
              <a:t>kayıt edebileceği gibi, iki veya üç dönem için de kayıt yapabilecektir. </a:t>
            </a:r>
          </a:p>
          <a:p>
            <a:pPr algn="just"/>
            <a:r>
              <a:rPr lang="tr-TR" dirty="0"/>
              <a:t>8. Başvurular geri çevrilmeyecek, öğrenciler ilgili müftülükçe uygun kurslara </a:t>
            </a:r>
            <a:r>
              <a:rPr lang="tr-TR" dirty="0" smtClean="0"/>
              <a:t>yönlendirilecektir</a:t>
            </a:r>
            <a:r>
              <a:rPr lang="tr-TR" dirty="0"/>
              <a:t>.  </a:t>
            </a:r>
          </a:p>
          <a:p>
            <a:pPr algn="just"/>
            <a:r>
              <a:rPr lang="tr-TR" dirty="0"/>
              <a:t>9. Yaz Kur’an kurslarına katılmak isteyen engellilere imkânlar ölçüsünde yardımcı </a:t>
            </a:r>
            <a:r>
              <a:rPr lang="tr-TR" dirty="0" smtClean="0"/>
              <a:t>olunacak </a:t>
            </a:r>
            <a:r>
              <a:rPr lang="tr-TR" dirty="0"/>
              <a:t>ve her ilde en az bir cami/Kuran kursu engellilere yönelik </a:t>
            </a:r>
            <a:r>
              <a:rPr lang="tr-TR" dirty="0" smtClean="0"/>
              <a:t>hazırlanacak ve </a:t>
            </a:r>
            <a:r>
              <a:rPr lang="tr-TR" dirty="0"/>
              <a:t>ilgililere duyurulacaktır.  </a:t>
            </a:r>
          </a:p>
          <a:p>
            <a:pPr algn="just"/>
            <a:r>
              <a:rPr lang="tr-TR" dirty="0">
                <a:solidFill>
                  <a:srgbClr val="00B0F0"/>
                </a:solidFill>
              </a:rPr>
              <a:t>III-KURS DÜZENLENEBİLECEK SAATLER </a:t>
            </a:r>
          </a:p>
          <a:p>
            <a:pPr algn="just"/>
            <a:r>
              <a:rPr lang="tr-TR" dirty="0"/>
              <a:t>1. Müftülükler eğitim-öğretim saatlerini mahalli şartlar, öğretici, öğrenci ve velilerin </a:t>
            </a:r>
            <a:r>
              <a:rPr lang="tr-TR" dirty="0" smtClean="0"/>
              <a:t>talepleri</a:t>
            </a:r>
            <a:r>
              <a:rPr lang="tr-TR" dirty="0"/>
              <a:t>, ramazan ayında öğrencilerin sabah derslerinde bulunmakta zorlanmaları </a:t>
            </a:r>
          </a:p>
          <a:p>
            <a:pPr algn="just"/>
            <a:r>
              <a:rPr lang="tr-TR" dirty="0"/>
              <a:t>vb. hususları dikkate alarak belirleyeceklerdir. </a:t>
            </a:r>
            <a:r>
              <a:rPr lang="tr-TR" dirty="0" smtClean="0"/>
              <a:t>2</a:t>
            </a:r>
            <a:r>
              <a:rPr lang="tr-TR" dirty="0"/>
              <a:t>. Aynı kurs ve camide tekli ya da ikili (sabah ve öğleden sonra) eğitim </a:t>
            </a:r>
          </a:p>
          <a:p>
            <a:pPr algn="just"/>
            <a:r>
              <a:rPr lang="tr-TR" dirty="0"/>
              <a:t>yapılabilecektir.  </a:t>
            </a:r>
          </a:p>
          <a:p>
            <a:pPr algn="just"/>
            <a:r>
              <a:rPr lang="tr-TR" dirty="0"/>
              <a:t>3. Ders programları, ders saatlerinin bitimini takip eden namaz saatine göre </a:t>
            </a:r>
            <a:r>
              <a:rPr lang="tr-TR" dirty="0" smtClean="0"/>
              <a:t>ayarlanacak</a:t>
            </a:r>
            <a:r>
              <a:rPr lang="tr-TR" dirty="0"/>
              <a:t>, son dersin bitiminden sonra (kız ve erkek) öğrencilerin, en az bir </a:t>
            </a:r>
          </a:p>
          <a:p>
            <a:pPr algn="just"/>
            <a:r>
              <a:rPr lang="tr-TR" dirty="0"/>
              <a:t>vakit namazı, öğretici gözetiminde camide cemaatle kılmasına özen </a:t>
            </a:r>
            <a:r>
              <a:rPr lang="tr-TR" dirty="0" smtClean="0"/>
              <a:t>gösterilecektir</a:t>
            </a:r>
            <a:r>
              <a:rPr lang="tr-TR" dirty="0"/>
              <a:t>. </a:t>
            </a:r>
          </a:p>
          <a:p>
            <a:pPr algn="just"/>
            <a:r>
              <a:rPr lang="tr-TR" dirty="0"/>
              <a:t>IV-KURSLARDA EĞİTİM-ÖĞRETİM PROGRAMLARI VE MATERYALLER </a:t>
            </a:r>
          </a:p>
          <a:p>
            <a:pPr algn="just"/>
            <a:r>
              <a:rPr lang="tr-TR" dirty="0"/>
              <a:t>1. Yaz Kur’an kurslarında Başkanlıkça hazırlanan eğitim ve öğretim programları </a:t>
            </a:r>
            <a:r>
              <a:rPr lang="tr-TR" dirty="0" smtClean="0"/>
              <a:t>uygulanacak</a:t>
            </a:r>
            <a:r>
              <a:rPr lang="tr-TR" dirty="0"/>
              <a:t>; Başkanlığın hazırladığı ders kitapları ve materyaller kullanılacaktır. </a:t>
            </a:r>
          </a:p>
          <a:p>
            <a:pPr algn="just"/>
            <a:r>
              <a:rPr lang="tr-TR" dirty="0"/>
              <a:t>2. Yaz Kur’an Kursları Öğretim Programlarının temel yaklaşımına; </a:t>
            </a:r>
            <a:r>
              <a:rPr lang="tr-TR" dirty="0" smtClean="0"/>
              <a:t>öğrenme-öğretme </a:t>
            </a:r>
            <a:r>
              <a:rPr lang="tr-TR" dirty="0"/>
              <a:t>sürecinde uyulması gereken ilkelere aykırı olmamak kaydıyla </a:t>
            </a:r>
            <a:r>
              <a:rPr lang="tr-TR" dirty="0" smtClean="0"/>
              <a:t>müftülükçe uygun görülen </a:t>
            </a:r>
          </a:p>
          <a:p>
            <a:pPr marL="114300" indent="0" algn="just">
              <a:buNone/>
            </a:pPr>
            <a:r>
              <a:rPr lang="tr-TR" dirty="0" smtClean="0"/>
              <a:t>yardımcı eğitim-öğretim materyalleri de kullanılabilecektir</a:t>
            </a:r>
            <a:r>
              <a:rPr lang="tr-TR" dirty="0"/>
              <a:t>. </a:t>
            </a:r>
          </a:p>
          <a:p>
            <a:pPr algn="just"/>
            <a:r>
              <a:rPr lang="tr-TR" dirty="0">
                <a:solidFill>
                  <a:srgbClr val="00B0F0"/>
                </a:solidFill>
              </a:rPr>
              <a:t>3. Başkanlığımızca, </a:t>
            </a:r>
            <a:r>
              <a:rPr lang="tr-TR" dirty="0" err="1">
                <a:solidFill>
                  <a:srgbClr val="00B0F0"/>
                </a:solidFill>
              </a:rPr>
              <a:t>EHYS’deki</a:t>
            </a:r>
            <a:r>
              <a:rPr lang="tr-TR" dirty="0">
                <a:solidFill>
                  <a:srgbClr val="00B0F0"/>
                </a:solidFill>
              </a:rPr>
              <a:t> 2013 yaz Kur’an kursu öğrenci sayıları esas </a:t>
            </a:r>
            <a:r>
              <a:rPr lang="tr-TR" dirty="0" smtClean="0">
                <a:solidFill>
                  <a:srgbClr val="00B0F0"/>
                </a:solidFill>
              </a:rPr>
              <a:t>alınarak </a:t>
            </a:r>
            <a:r>
              <a:rPr lang="tr-TR" dirty="0">
                <a:solidFill>
                  <a:srgbClr val="00B0F0"/>
                </a:solidFill>
              </a:rPr>
              <a:t>Dinimizi Öğreniyoruz 1, 2, 3 öğrencilerimize dağıtılmak üzere il </a:t>
            </a:r>
            <a:r>
              <a:rPr lang="tr-TR" dirty="0" smtClean="0">
                <a:solidFill>
                  <a:srgbClr val="00B0F0"/>
                </a:solidFill>
              </a:rPr>
              <a:t>müftülüklerimize </a:t>
            </a:r>
            <a:r>
              <a:rPr lang="tr-TR" dirty="0">
                <a:solidFill>
                  <a:srgbClr val="00B0F0"/>
                </a:solidFill>
              </a:rPr>
              <a:t>ücretsiz olarak gönderilecektir. </a:t>
            </a:r>
          </a:p>
          <a:p>
            <a:pPr algn="just"/>
            <a:r>
              <a:rPr lang="tr-TR" dirty="0"/>
              <a:t>4. 2013 yılı yaz Kur’an kursu 3. döneminde ücretsiz olarak gönderilen Âlim </a:t>
            </a:r>
            <a:r>
              <a:rPr lang="tr-TR" dirty="0" smtClean="0"/>
              <a:t>Çocuk </a:t>
            </a:r>
            <a:r>
              <a:rPr lang="tr-TR" dirty="0"/>
              <a:t>3.0 </a:t>
            </a:r>
            <a:r>
              <a:rPr lang="tr-TR" dirty="0" err="1"/>
              <a:t>CD’in</a:t>
            </a:r>
            <a:r>
              <a:rPr lang="tr-TR" dirty="0"/>
              <a:t> derslerde yardımcı materyal olarak kullanılması, </a:t>
            </a:r>
            <a:r>
              <a:rPr lang="tr-TR" dirty="0" smtClean="0"/>
              <a:t>öğreticilere </a:t>
            </a:r>
            <a:r>
              <a:rPr lang="tr-TR" dirty="0"/>
              <a:t>tavsiye edilecektir.  </a:t>
            </a:r>
          </a:p>
          <a:p>
            <a:pPr algn="just"/>
            <a:r>
              <a:rPr lang="tr-TR" dirty="0"/>
              <a:t>5. Başkanlığımızın </a:t>
            </a:r>
            <a:r>
              <a:rPr lang="tr-TR" dirty="0" smtClean="0"/>
              <a:t>http</a:t>
            </a:r>
            <a:r>
              <a:rPr lang="tr-TR" dirty="0"/>
              <a:t>://kurs.diyanet.gov.tr </a:t>
            </a:r>
            <a:r>
              <a:rPr lang="tr-TR" dirty="0" smtClean="0"/>
              <a:t>adresli web </a:t>
            </a:r>
          </a:p>
          <a:p>
            <a:pPr marL="114300" indent="0" algn="just">
              <a:buNone/>
            </a:pPr>
            <a:r>
              <a:rPr lang="tr-TR" dirty="0" smtClean="0"/>
              <a:t>sitesinden; öğreticilerimizin </a:t>
            </a:r>
            <a:r>
              <a:rPr lang="tr-TR" dirty="0"/>
              <a:t>Yaz Kur’an Kursları Öğretim Programları, Yaz Kur’an </a:t>
            </a:r>
            <a:r>
              <a:rPr lang="tr-TR" dirty="0" smtClean="0"/>
              <a:t>Kursları </a:t>
            </a:r>
            <a:r>
              <a:rPr lang="tr-TR" dirty="0"/>
              <a:t>Öğretici Kılavuzu ve Dinimizi Öğreniyoruz Öğretici Kitabı ile Etkinlik </a:t>
            </a:r>
            <a:r>
              <a:rPr lang="tr-TR" dirty="0" smtClean="0"/>
              <a:t>kitaplarını </a:t>
            </a:r>
            <a:r>
              <a:rPr lang="tr-TR" dirty="0"/>
              <a:t>temin edilebileceği ve yardımcı ders materyalleri konusunda istifade </a:t>
            </a:r>
            <a:r>
              <a:rPr lang="tr-TR" dirty="0" smtClean="0"/>
              <a:t>edebileceği </a:t>
            </a:r>
            <a:r>
              <a:rPr lang="tr-TR" dirty="0"/>
              <a:t>duyurulacaktır. </a:t>
            </a:r>
          </a:p>
          <a:p>
            <a:pPr algn="just"/>
            <a:r>
              <a:rPr lang="tr-TR" dirty="0"/>
              <a:t>6. Yaz Kur’an Kursları Öğrenci Yoklama ve Ders Defteri, 5 yıllık basılmış olup </a:t>
            </a:r>
            <a:r>
              <a:rPr lang="tr-TR" dirty="0" smtClean="0"/>
              <a:t>geçen </a:t>
            </a:r>
            <a:r>
              <a:rPr lang="tr-TR" dirty="0"/>
              <a:t>yılki defterler bu yılda kullanılabilecektir. İhtiyaç duyulması halinde Yaz </a:t>
            </a:r>
          </a:p>
          <a:p>
            <a:pPr algn="just"/>
            <a:r>
              <a:rPr lang="tr-TR" dirty="0"/>
              <a:t>Kur’an Kursları Öğrenci Yoklama ve Ders Defteri, Türkiye Diyanet Vakfı Yayın </a:t>
            </a:r>
            <a:r>
              <a:rPr lang="tr-TR" dirty="0" smtClean="0"/>
              <a:t>Matbaacılık </a:t>
            </a:r>
            <a:r>
              <a:rPr lang="tr-TR" dirty="0"/>
              <a:t>ve Ticaret İşletmesi Müdürlüğü’nden temin edilebilecektir. (TDV </a:t>
            </a:r>
          </a:p>
          <a:p>
            <a:pPr algn="just"/>
            <a:r>
              <a:rPr lang="tr-TR" dirty="0"/>
              <a:t>Yayın Matbaacılık Tel:0312-354 91 31) </a:t>
            </a:r>
          </a:p>
          <a:p>
            <a:pPr algn="just"/>
            <a:r>
              <a:rPr lang="tr-TR" dirty="0"/>
              <a:t>V-EĞİTİM-ÖĞRETİM SÜRECİNDE GÖZ ÖNÜNDE BULUNDURULMASI </a:t>
            </a:r>
          </a:p>
          <a:p>
            <a:pPr algn="just"/>
            <a:r>
              <a:rPr lang="tr-TR" dirty="0"/>
              <a:t>GEREKEN HUSUSLAR </a:t>
            </a:r>
          </a:p>
          <a:p>
            <a:pPr algn="just"/>
            <a:r>
              <a:rPr lang="tr-TR" dirty="0"/>
              <a:t>1. 4-6 yaş grubu öğrencilerden yaz Kur’an kursunda öğrenim görmek isteyenlere </a:t>
            </a:r>
            <a:r>
              <a:rPr lang="tr-TR" dirty="0" smtClean="0"/>
              <a:t>yönelik </a:t>
            </a:r>
            <a:r>
              <a:rPr lang="tr-TR" dirty="0"/>
              <a:t>açılacak sınıflarda; 4-6 yaş grubu din eğitimi programının Başkanlıkça </a:t>
            </a:r>
            <a:r>
              <a:rPr lang="tr-TR" dirty="0" smtClean="0"/>
              <a:t>yapılan </a:t>
            </a:r>
            <a:r>
              <a:rPr lang="tr-TR" dirty="0"/>
              <a:t>hizmet içi eğitim seminerine katılmış olanlara, pedagojik formasyonu </a:t>
            </a:r>
          </a:p>
          <a:p>
            <a:pPr algn="just"/>
            <a:r>
              <a:rPr lang="tr-TR" dirty="0"/>
              <a:t>olanlara ya da personelden müftülükçe söz konusu </a:t>
            </a:r>
            <a:r>
              <a:rPr lang="tr-TR" dirty="0" err="1" smtClean="0"/>
              <a:t>alandbilgi</a:t>
            </a:r>
            <a:r>
              <a:rPr lang="tr-TR" dirty="0" smtClean="0"/>
              <a:t> </a:t>
            </a:r>
            <a:r>
              <a:rPr lang="tr-TR" dirty="0"/>
              <a:t>ve </a:t>
            </a:r>
            <a:r>
              <a:rPr lang="tr-TR" dirty="0" smtClean="0"/>
              <a:t>donanımı yeterli </a:t>
            </a:r>
            <a:r>
              <a:rPr lang="tr-TR" dirty="0"/>
              <a:t>görülenlere görev verilecektir. </a:t>
            </a:r>
          </a:p>
          <a:p>
            <a:pPr algn="just"/>
            <a:endParaRPr lang="tr-TR" dirty="0" smtClean="0"/>
          </a:p>
          <a:p>
            <a:pPr marL="114300" indent="0" algn="just">
              <a:buNone/>
            </a:pPr>
            <a:r>
              <a:rPr lang="tr-TR" dirty="0" smtClean="0"/>
              <a:t>2. Engelli öğrencilere ders verecek personel, yıl içerisinde ilgili alana yönelik düzenlenmiş </a:t>
            </a:r>
            <a:r>
              <a:rPr lang="tr-TR" dirty="0"/>
              <a:t>hizmet içi eğitim kursuna katılanlar ve Braille alfabesini </a:t>
            </a:r>
            <a:r>
              <a:rPr lang="tr-TR" dirty="0" smtClean="0"/>
              <a:t>okumayı/işaret </a:t>
            </a:r>
            <a:r>
              <a:rPr lang="tr-TR" dirty="0"/>
              <a:t>dilini kullanmayı bilen öğreticiler arasından seçilecektir. </a:t>
            </a:r>
          </a:p>
          <a:p>
            <a:pPr algn="just"/>
            <a:r>
              <a:rPr lang="tr-TR" dirty="0"/>
              <a:t>3. Yaz Kur’an kurslarında eğitim-öğretim hizmetleri sevgi, hoşgörü ve gönüllülük </a:t>
            </a:r>
            <a:r>
              <a:rPr lang="tr-TR" dirty="0" smtClean="0"/>
              <a:t>esasına </a:t>
            </a:r>
            <a:r>
              <a:rPr lang="tr-TR" dirty="0"/>
              <a:t>dayalı olarak yürütülecektir. Kurs programı boyunca öğrencilere değerli </a:t>
            </a:r>
          </a:p>
          <a:p>
            <a:pPr algn="just"/>
            <a:r>
              <a:rPr lang="tr-TR" dirty="0"/>
              <a:t>oldukları hissettirilecek, güler yüz, şefkat ve anlayış gösterilecektir. Kursta </a:t>
            </a:r>
            <a:r>
              <a:rPr lang="tr-TR" dirty="0" smtClean="0"/>
              <a:t>bulunmalarının </a:t>
            </a:r>
            <a:r>
              <a:rPr lang="tr-TR" dirty="0"/>
              <a:t>önemi ve amacı kendilerine anlatılacaktır. </a:t>
            </a:r>
          </a:p>
          <a:p>
            <a:pPr algn="just"/>
            <a:r>
              <a:rPr lang="tr-TR" dirty="0"/>
              <a:t>4. Eğitim-öğretimde öğrencilerin yaş farklılıkları göz önünde bulundurulacaktır. </a:t>
            </a:r>
          </a:p>
          <a:p>
            <a:pPr algn="just"/>
            <a:r>
              <a:rPr lang="tr-TR" dirty="0"/>
              <a:t>Mümkün olduğunca 4-6, 7-12, 13-24 yaş gruplarının birlikte eğitim-öğretim </a:t>
            </a:r>
            <a:r>
              <a:rPr lang="tr-TR" dirty="0" smtClean="0"/>
              <a:t>görmeleri </a:t>
            </a:r>
            <a:r>
              <a:rPr lang="tr-TR" dirty="0"/>
              <a:t>sağlanacaktır. </a:t>
            </a:r>
          </a:p>
          <a:p>
            <a:pPr algn="just"/>
            <a:r>
              <a:rPr lang="tr-TR" dirty="0"/>
              <a:t>5. Öğretici sayısının yeterli olması halinde eğitimin etkin ve verimli olabilmesi için </a:t>
            </a:r>
            <a:r>
              <a:rPr lang="tr-TR" dirty="0" smtClean="0"/>
              <a:t>sınıf </a:t>
            </a:r>
            <a:r>
              <a:rPr lang="tr-TR" dirty="0"/>
              <a:t>mevcudunun bir öğreticiye azami 30 öğrenci düşecek şekilde planlanmasına </a:t>
            </a:r>
            <a:r>
              <a:rPr lang="tr-TR" dirty="0" smtClean="0"/>
              <a:t>çalışılacaktır</a:t>
            </a:r>
            <a:r>
              <a:rPr lang="tr-TR" dirty="0"/>
              <a:t>.  </a:t>
            </a:r>
          </a:p>
          <a:p>
            <a:pPr algn="just"/>
            <a:r>
              <a:rPr lang="tr-TR" dirty="0"/>
              <a:t>6. Yaz Kur’an kurslarında 4-6 yaş grubu öğrencilerden oluşan sınıflarda, </a:t>
            </a:r>
            <a:r>
              <a:rPr lang="tr-TR" dirty="0" smtClean="0"/>
              <a:t>öğrenci sayısının </a:t>
            </a:r>
            <a:r>
              <a:rPr lang="tr-TR" dirty="0"/>
              <a:t>20’yi geçmemesine özen gösterilecektir. </a:t>
            </a:r>
          </a:p>
          <a:p>
            <a:pPr algn="just"/>
            <a:r>
              <a:rPr lang="tr-TR" dirty="0"/>
              <a:t>7</a:t>
            </a:r>
            <a:r>
              <a:rPr lang="tr-TR" dirty="0">
                <a:solidFill>
                  <a:srgbClr val="00B0F0"/>
                </a:solidFill>
              </a:rPr>
              <a:t>. Yaz Kur’an kurslarında talep olması durumunda, il/ilçe müftülüğü öğrenci </a:t>
            </a:r>
            <a:r>
              <a:rPr lang="tr-TR" dirty="0" smtClean="0">
                <a:solidFill>
                  <a:srgbClr val="00B0F0"/>
                </a:solidFill>
              </a:rPr>
              <a:t>sayısında </a:t>
            </a:r>
            <a:r>
              <a:rPr lang="tr-TR" dirty="0">
                <a:solidFill>
                  <a:srgbClr val="00B0F0"/>
                </a:solidFill>
              </a:rPr>
              <a:t>15 şartı aramaksızın (mevzuat gereği ek ders ücreti </a:t>
            </a:r>
            <a:r>
              <a:rPr lang="tr-TR" dirty="0" smtClean="0">
                <a:solidFill>
                  <a:srgbClr val="00B0F0"/>
                </a:solidFill>
              </a:rPr>
              <a:t>ödenmiyor olsa </a:t>
            </a:r>
            <a:r>
              <a:rPr lang="tr-TR" dirty="0">
                <a:solidFill>
                  <a:srgbClr val="00B0F0"/>
                </a:solidFill>
              </a:rPr>
              <a:t>da) kurs açacaktır. </a:t>
            </a:r>
            <a:endParaRPr lang="tr-TR" dirty="0" smtClean="0">
              <a:solidFill>
                <a:srgbClr val="00B0F0"/>
              </a:solidFill>
            </a:endParaRPr>
          </a:p>
          <a:p>
            <a:pPr algn="just"/>
            <a:r>
              <a:rPr lang="tr-TR" dirty="0" smtClean="0"/>
              <a:t>8</a:t>
            </a:r>
            <a:r>
              <a:rPr lang="tr-TR" dirty="0"/>
              <a:t>. İmkânlar </a:t>
            </a:r>
            <a:r>
              <a:rPr lang="tr-TR" dirty="0" smtClean="0"/>
              <a:t>ölçüsünde eğitim-öğretim mekânlarının fiziki yapısının iyileştirilmesine</a:t>
            </a:r>
            <a:r>
              <a:rPr lang="tr-TR" dirty="0"/>
              <a:t>, bilgisayar, araç-gereç ve materyallerin kalite ve sayısının </a:t>
            </a:r>
            <a:r>
              <a:rPr lang="tr-TR" dirty="0" smtClean="0"/>
              <a:t>artırılmasına </a:t>
            </a:r>
            <a:r>
              <a:rPr lang="tr-TR" dirty="0"/>
              <a:t>çalışılacaktır. </a:t>
            </a:r>
          </a:p>
          <a:p>
            <a:pPr algn="just"/>
            <a:r>
              <a:rPr lang="tr-TR" dirty="0"/>
              <a:t>9. Her derste mümkün olduğunca </a:t>
            </a:r>
            <a:r>
              <a:rPr lang="tr-TR" dirty="0" smtClean="0"/>
              <a:t>eğitim-öğretim teknolojilerinden </a:t>
            </a:r>
            <a:r>
              <a:rPr lang="tr-TR" dirty="0"/>
              <a:t>yararlanılmaya </a:t>
            </a:r>
            <a:r>
              <a:rPr lang="tr-TR" dirty="0" smtClean="0"/>
              <a:t>çalışılacaktır</a:t>
            </a:r>
            <a:r>
              <a:rPr lang="tr-TR" dirty="0"/>
              <a:t>. Kurs idaresinin imkânları yeterli olmadığı takdirde bu tür eğitim </a:t>
            </a:r>
          </a:p>
          <a:p>
            <a:pPr algn="just"/>
            <a:r>
              <a:rPr lang="tr-TR" dirty="0"/>
              <a:t>materyallerinin müftülüklerce karşılanması sağlanacaktır. </a:t>
            </a:r>
          </a:p>
          <a:p>
            <a:pPr algn="just"/>
            <a:r>
              <a:rPr lang="tr-TR" dirty="0"/>
              <a:t>10. Dersler Yaz Kur’an Kursları Öğretim Programlarında her kur için ayrı ayrı </a:t>
            </a:r>
            <a:r>
              <a:rPr lang="tr-TR" dirty="0" smtClean="0"/>
              <a:t>belirlenmiş </a:t>
            </a:r>
            <a:r>
              <a:rPr lang="tr-TR" dirty="0"/>
              <a:t>olan ünite başlıklarına bağlı kalınarak işlenecektir.  </a:t>
            </a:r>
          </a:p>
          <a:p>
            <a:pPr algn="just"/>
            <a:r>
              <a:rPr lang="tr-TR" dirty="0"/>
              <a:t>11. Öğrenciler okullarda Kur’an’ı Kerim, Hz. Peygamberin Hayatı ve Temel Dini </a:t>
            </a:r>
            <a:r>
              <a:rPr lang="tr-TR" dirty="0" smtClean="0"/>
              <a:t>Bilgiler </a:t>
            </a:r>
            <a:r>
              <a:rPr lang="tr-TR" dirty="0"/>
              <a:t>derslerini seçmeli dersler kapsamında alabildiklerinden yaz Kur’an </a:t>
            </a:r>
            <a:r>
              <a:rPr lang="tr-TR" dirty="0" smtClean="0"/>
              <a:t>kurslarında </a:t>
            </a:r>
            <a:r>
              <a:rPr lang="tr-TR" dirty="0"/>
              <a:t>seviye tespiti yapılarak öğrencilerin daha çok ihtiyaç </a:t>
            </a:r>
            <a:r>
              <a:rPr lang="tr-TR" dirty="0" smtClean="0"/>
              <a:t>duyduğu bilgilere </a:t>
            </a:r>
            <a:r>
              <a:rPr lang="tr-TR" dirty="0"/>
              <a:t>ağırlık verecektir. </a:t>
            </a:r>
          </a:p>
          <a:p>
            <a:pPr algn="just"/>
            <a:r>
              <a:rPr lang="tr-TR" dirty="0"/>
              <a:t>12. Yaz Kur’an kurslarında görevlendirilen personel derslere hazırlıklı girecek, </a:t>
            </a:r>
            <a:r>
              <a:rPr lang="tr-TR" dirty="0" smtClean="0"/>
              <a:t>günlük </a:t>
            </a:r>
            <a:r>
              <a:rPr lang="tr-TR" dirty="0"/>
              <a:t>işlenen derslerde her kura ait konuyu ders defterinin ilgili </a:t>
            </a:r>
            <a:r>
              <a:rPr lang="tr-TR" dirty="0" smtClean="0"/>
              <a:t>bölümüne yazacaktır</a:t>
            </a:r>
            <a:r>
              <a:rPr lang="tr-TR" dirty="0"/>
              <a:t>. </a:t>
            </a:r>
          </a:p>
          <a:p>
            <a:pPr algn="just"/>
            <a:r>
              <a:rPr lang="tr-TR" dirty="0"/>
              <a:t>13. Diyanet Çocuk Dergisi başta olmak üzere Cemil Dede Namaz </a:t>
            </a:r>
            <a:r>
              <a:rPr lang="tr-TR" dirty="0" err="1"/>
              <a:t>Sûrelerini</a:t>
            </a:r>
            <a:r>
              <a:rPr lang="tr-TR" dirty="0"/>
              <a:t> </a:t>
            </a:r>
            <a:r>
              <a:rPr lang="tr-TR" dirty="0" smtClean="0"/>
              <a:t>Anlatıyor</a:t>
            </a:r>
            <a:r>
              <a:rPr lang="tr-TR" dirty="0"/>
              <a:t>, Cemil Dede Namaz Dualarını Anlatıyor, Kur’an-ı Kerim’deki </a:t>
            </a:r>
            <a:r>
              <a:rPr lang="tr-TR" dirty="0" smtClean="0"/>
              <a:t>Sureleri </a:t>
            </a:r>
            <a:r>
              <a:rPr lang="tr-TR" dirty="0"/>
              <a:t>Tanıyalım, Dini Değerler Büyüklere Saygı, Dini Değerler </a:t>
            </a:r>
            <a:r>
              <a:rPr lang="tr-TR" dirty="0" smtClean="0"/>
              <a:t>Yardımseverlik</a:t>
            </a:r>
            <a:r>
              <a:rPr lang="tr-TR" dirty="0"/>
              <a:t>, Dini Değerler Tutumluluk, Dini Değerler Sorumluluk, </a:t>
            </a:r>
          </a:p>
          <a:p>
            <a:pPr algn="just"/>
            <a:r>
              <a:rPr lang="tr-TR" dirty="0"/>
              <a:t>Hikaye Treni, Sevgi Serisi vb. Başkanlığımızın çocuklara yönelik yayınları </a:t>
            </a:r>
            <a:r>
              <a:rPr lang="tr-TR" dirty="0" smtClean="0"/>
              <a:t>öğrencilere </a:t>
            </a:r>
            <a:r>
              <a:rPr lang="tr-TR" dirty="0"/>
              <a:t>tanıtılacak ve öğrenciler ilgili yayınlardan faydalanmaları hususunda </a:t>
            </a:r>
            <a:r>
              <a:rPr lang="tr-TR" dirty="0" smtClean="0"/>
              <a:t>teşvik </a:t>
            </a:r>
            <a:r>
              <a:rPr lang="tr-TR" dirty="0"/>
              <a:t>edilecektir. </a:t>
            </a:r>
          </a:p>
          <a:p>
            <a:pPr algn="just"/>
            <a:r>
              <a:rPr lang="tr-TR" dirty="0"/>
              <a:t>14. Derslerin çeşitli oyun etkinlikleri içerisinde öğrencinin katılımıyla işlenmesine </a:t>
            </a:r>
            <a:r>
              <a:rPr lang="tr-TR" dirty="0" smtClean="0"/>
              <a:t>özen </a:t>
            </a:r>
            <a:r>
              <a:rPr lang="tr-TR" dirty="0"/>
              <a:t>gösterilecektir. Ödüllendirmelerde aşırılığa yer verilmeyecektir. </a:t>
            </a:r>
          </a:p>
          <a:p>
            <a:pPr algn="just"/>
            <a:r>
              <a:rPr lang="tr-TR" dirty="0">
                <a:solidFill>
                  <a:srgbClr val="00B0F0"/>
                </a:solidFill>
              </a:rPr>
              <a:t>VI-KUR </a:t>
            </a:r>
            <a:r>
              <a:rPr lang="tr-TR" dirty="0" smtClean="0">
                <a:solidFill>
                  <a:srgbClr val="00B0F0"/>
                </a:solidFill>
              </a:rPr>
              <a:t>SİSTEMİ VE UYGULANMASINDA DİKKAT EDİLMESİ GEREKEN </a:t>
            </a:r>
            <a:r>
              <a:rPr lang="tr-TR" dirty="0">
                <a:solidFill>
                  <a:srgbClr val="00B0F0"/>
                </a:solidFill>
              </a:rPr>
              <a:t>HUSUSLAR </a:t>
            </a:r>
          </a:p>
          <a:p>
            <a:pPr algn="just"/>
            <a:r>
              <a:rPr lang="tr-TR" dirty="0"/>
              <a:t>1. Her bir dönemde kursa kaydı yapılan öğrenciler, öğretici tarafından Kur’an-ı </a:t>
            </a:r>
            <a:r>
              <a:rPr lang="tr-TR" dirty="0" smtClean="0"/>
              <a:t>Kerim </a:t>
            </a:r>
            <a:r>
              <a:rPr lang="tr-TR" dirty="0"/>
              <a:t>ve dini bilgiler konularında seviye tespitine tabi tutulacaktır.  </a:t>
            </a:r>
          </a:p>
          <a:p>
            <a:pPr algn="just"/>
            <a:r>
              <a:rPr lang="tr-TR" dirty="0"/>
              <a:t> </a:t>
            </a:r>
          </a:p>
          <a:p>
            <a:pPr algn="just"/>
            <a:r>
              <a:rPr lang="tr-TR" dirty="0"/>
              <a:t>2. Yeterli sayıda sınıf ve öğreticisi bulunan camilerde/Kur’an kurslarında </a:t>
            </a:r>
            <a:r>
              <a:rPr lang="tr-TR" dirty="0" err="1" smtClean="0"/>
              <a:t>öğrencilerbilgi</a:t>
            </a:r>
            <a:r>
              <a:rPr lang="tr-TR" dirty="0" smtClean="0"/>
              <a:t> </a:t>
            </a:r>
            <a:r>
              <a:rPr lang="tr-TR" dirty="0"/>
              <a:t>düzeyleri dikkate alınarak kurlara ayrılacaktır. </a:t>
            </a:r>
          </a:p>
          <a:p>
            <a:pPr algn="just"/>
            <a:r>
              <a:rPr lang="tr-TR" dirty="0"/>
              <a:t>3.  Her bir kur için mümkünse ayrı sınıflar oluşturulacaktır. Ayrı sınıfların </a:t>
            </a:r>
            <a:r>
              <a:rPr lang="tr-TR" dirty="0" smtClean="0"/>
              <a:t>oluşturulamaması </a:t>
            </a:r>
            <a:r>
              <a:rPr lang="tr-TR" dirty="0"/>
              <a:t>durumunda ders işlenirken öğrencilerin bilgi ve kur </a:t>
            </a:r>
            <a:r>
              <a:rPr lang="tr-TR" dirty="0" smtClean="0"/>
              <a:t>farklılıklarına </a:t>
            </a:r>
            <a:r>
              <a:rPr lang="tr-TR" dirty="0"/>
              <a:t>dikkat edilecektir. </a:t>
            </a:r>
          </a:p>
          <a:p>
            <a:pPr algn="just"/>
            <a:r>
              <a:rPr lang="tr-TR" dirty="0"/>
              <a:t>4. Aynı cami/Kur’an kursunda kur farklılıklarına göre sınıf açılamaması durumunda </a:t>
            </a:r>
            <a:r>
              <a:rPr lang="tr-TR" dirty="0" smtClean="0"/>
              <a:t>birbirine </a:t>
            </a:r>
            <a:r>
              <a:rPr lang="tr-TR" dirty="0"/>
              <a:t>yakın olan cami/Kur’an kurslarındaki öğrenciler aynı mekânda bir araya </a:t>
            </a:r>
            <a:r>
              <a:rPr lang="tr-TR" dirty="0" smtClean="0"/>
              <a:t>getirilerek </a:t>
            </a:r>
            <a:r>
              <a:rPr lang="tr-TR" dirty="0"/>
              <a:t>eğitim-öğretim görmeleri sağlanacaktır.  </a:t>
            </a:r>
          </a:p>
          <a:p>
            <a:pPr algn="just"/>
            <a:r>
              <a:rPr lang="tr-TR" dirty="0">
                <a:solidFill>
                  <a:srgbClr val="00B0F0"/>
                </a:solidFill>
              </a:rPr>
              <a:t>VII-SOSYAL, KÜLTÜREL VE SPOR ETKİNLİKLERİ İLE İLGİLİ </a:t>
            </a:r>
            <a:r>
              <a:rPr lang="tr-TR" dirty="0" smtClean="0">
                <a:solidFill>
                  <a:srgbClr val="00B0F0"/>
                </a:solidFill>
              </a:rPr>
              <a:t>HUSUSLAR  </a:t>
            </a:r>
            <a:endParaRPr lang="tr-TR" dirty="0">
              <a:solidFill>
                <a:srgbClr val="00B0F0"/>
              </a:solidFill>
            </a:endParaRPr>
          </a:p>
          <a:p>
            <a:pPr algn="just"/>
            <a:r>
              <a:rPr lang="tr-TR" dirty="0"/>
              <a:t>Başkanlığımız ile Gençlik ve Spor Bakanlığı arasında 30.04.2012 tarihinde imzalanan </a:t>
            </a:r>
            <a:r>
              <a:rPr lang="tr-TR" dirty="0" smtClean="0"/>
              <a:t>protokol </a:t>
            </a:r>
            <a:r>
              <a:rPr lang="tr-TR" dirty="0"/>
              <a:t>ile yaz Kur’an kurslarına katılanlardan, 7-18 yaş aralığındaki gençlere yönelik </a:t>
            </a:r>
          </a:p>
          <a:p>
            <a:pPr algn="just"/>
            <a:r>
              <a:rPr lang="tr-TR" dirty="0"/>
              <a:t>basketbol, güreş, masa tenisi, badminton, tekvando, judo, </a:t>
            </a:r>
            <a:r>
              <a:rPr lang="tr-TR" dirty="0" err="1"/>
              <a:t>karete</a:t>
            </a:r>
            <a:r>
              <a:rPr lang="tr-TR" dirty="0"/>
              <a:t> gibi spor dallarında her </a:t>
            </a:r>
            <a:r>
              <a:rPr lang="tr-TR" dirty="0" err="1" smtClean="0"/>
              <a:t>ilinimkanları</a:t>
            </a:r>
            <a:r>
              <a:rPr lang="tr-TR" dirty="0" smtClean="0"/>
              <a:t> </a:t>
            </a:r>
            <a:r>
              <a:rPr lang="tr-TR" dirty="0"/>
              <a:t>ölçüsünde kurslar düzenlenebilecektir. </a:t>
            </a:r>
          </a:p>
          <a:p>
            <a:pPr algn="just"/>
            <a:r>
              <a:rPr lang="tr-TR" b="1" dirty="0"/>
              <a:t>Etkinlik Sürecinde Göz Önünde Bulundurulması Gereken Hususlar:  </a:t>
            </a:r>
          </a:p>
          <a:p>
            <a:pPr algn="just"/>
            <a:r>
              <a:rPr lang="tr-TR" dirty="0"/>
              <a:t>1. Eğitim ve öğretim saatleri dışında, öğreticinin rehberliğinde gerekli önlemler </a:t>
            </a:r>
            <a:r>
              <a:rPr lang="tr-TR" dirty="0" smtClean="0"/>
              <a:t>alınmak </a:t>
            </a:r>
            <a:r>
              <a:rPr lang="tr-TR" dirty="0"/>
              <a:t>suretiyle, Kur’an kurslarını tanıtmak, Kur’an öğretimine sempati ve </a:t>
            </a:r>
            <a:r>
              <a:rPr lang="tr-TR" dirty="0" smtClean="0"/>
              <a:t>ilgiyi </a:t>
            </a:r>
            <a:r>
              <a:rPr lang="tr-TR" dirty="0"/>
              <a:t>yaygınlaştırmak, sporu sevdirmek amacıyla yapılacaktır. </a:t>
            </a:r>
          </a:p>
          <a:p>
            <a:pPr algn="just"/>
            <a:r>
              <a:rPr lang="tr-TR" dirty="0"/>
              <a:t>2. Cami/kurs dışında düzenlenecek bu tür faaliyetler ilgili müftünün teklifi </a:t>
            </a:r>
            <a:r>
              <a:rPr lang="tr-TR" dirty="0" smtClean="0"/>
              <a:t>ve mülki </a:t>
            </a:r>
            <a:r>
              <a:rPr lang="tr-TR" dirty="0"/>
              <a:t>amirin onayıyla gerçekleştirilecektir. </a:t>
            </a:r>
          </a:p>
          <a:p>
            <a:pPr algn="just"/>
            <a:r>
              <a:rPr lang="tr-TR" dirty="0"/>
              <a:t>3. Spor etkinlikleri cami içerisinde değil cami müştemilatında veya il/ilçe spor </a:t>
            </a:r>
            <a:r>
              <a:rPr lang="tr-TR" dirty="0" smtClean="0"/>
              <a:t>müdürlüğünce </a:t>
            </a:r>
            <a:r>
              <a:rPr lang="tr-TR" dirty="0"/>
              <a:t>belirlenen bir yerde ya da sportif faaliyetlere uygun mekânlarda </a:t>
            </a:r>
            <a:r>
              <a:rPr lang="tr-TR" dirty="0" smtClean="0"/>
              <a:t>gerçekleştirilecektir</a:t>
            </a:r>
            <a:r>
              <a:rPr lang="tr-TR" dirty="0"/>
              <a:t>. </a:t>
            </a:r>
          </a:p>
          <a:p>
            <a:pPr algn="just"/>
            <a:r>
              <a:rPr lang="tr-TR" dirty="0"/>
              <a:t>4. Spor etkinliklerinde mümkün olduğunca; kız öğrencilere kadın hoca, erkek </a:t>
            </a:r>
            <a:r>
              <a:rPr lang="tr-TR" dirty="0" smtClean="0"/>
              <a:t>öğrencilere </a:t>
            </a:r>
            <a:r>
              <a:rPr lang="tr-TR" dirty="0"/>
              <a:t>ise erkek hoca görevlendirilecektir. </a:t>
            </a:r>
          </a:p>
          <a:p>
            <a:pPr algn="just"/>
            <a:r>
              <a:rPr lang="tr-TR" dirty="0"/>
              <a:t>Anılan protokol gereği tüm il ve ilçe müftülüklerimizin; </a:t>
            </a:r>
          </a:p>
          <a:p>
            <a:pPr algn="just"/>
            <a:r>
              <a:rPr lang="tr-TR" dirty="0"/>
              <a:t>1. Bu projenin uygulanmasından sorumlu personeli belirleyerek görevlendirecek </a:t>
            </a:r>
            <a:r>
              <a:rPr lang="tr-TR" dirty="0" smtClean="0"/>
              <a:t>ve </a:t>
            </a:r>
            <a:r>
              <a:rPr lang="tr-TR" dirty="0"/>
              <a:t>iletişim bilgilerini il/ilçe spor müdürlüğüne bildirecektir. </a:t>
            </a:r>
          </a:p>
          <a:p>
            <a:pPr algn="just"/>
            <a:r>
              <a:rPr lang="tr-TR" dirty="0"/>
              <a:t>2. Yaz Kur’an kurslarında düzenlenecek olan spor etkinlikleri halka </a:t>
            </a:r>
            <a:r>
              <a:rPr lang="tr-TR" dirty="0" smtClean="0"/>
              <a:t>duyurulacaktır</a:t>
            </a:r>
            <a:r>
              <a:rPr lang="tr-TR" dirty="0"/>
              <a:t>. </a:t>
            </a:r>
          </a:p>
          <a:p>
            <a:pPr algn="just"/>
            <a:r>
              <a:rPr lang="tr-TR" dirty="0"/>
              <a:t>3. Yaz Kur’an kursuna kayıt yaptıran ve spor etkinliklerinden yararlanmak isteyen </a:t>
            </a:r>
            <a:r>
              <a:rPr lang="tr-TR" dirty="0" smtClean="0"/>
              <a:t>her </a:t>
            </a:r>
            <a:r>
              <a:rPr lang="tr-TR" dirty="0"/>
              <a:t>öğrenci için Spor Etkinlikleri Kayıt Formu EHYS aracılıyla </a:t>
            </a:r>
            <a:r>
              <a:rPr lang="tr-TR" dirty="0" smtClean="0"/>
              <a:t>doldurulacaktır</a:t>
            </a:r>
            <a:r>
              <a:rPr lang="tr-TR" dirty="0"/>
              <a:t>.  </a:t>
            </a:r>
          </a:p>
          <a:p>
            <a:pPr algn="just"/>
            <a:r>
              <a:rPr lang="tr-TR" dirty="0"/>
              <a:t>4. Spor etkinlikleri için kayıt formu dolduran öğrencilerin isimleri ve talepleri </a:t>
            </a:r>
            <a:r>
              <a:rPr lang="tr-TR" dirty="0" smtClean="0"/>
              <a:t>il/ilçe </a:t>
            </a:r>
            <a:r>
              <a:rPr lang="tr-TR" dirty="0"/>
              <a:t>spor müdürlüğüne teslim edilecektir.  </a:t>
            </a:r>
          </a:p>
          <a:p>
            <a:pPr algn="just"/>
            <a:r>
              <a:rPr lang="tr-TR" dirty="0"/>
              <a:t>5. Öğrencilerin spor salonlarına ulaşımları ilgili il/ilçe müftülüklerimiz ve spor </a:t>
            </a:r>
            <a:r>
              <a:rPr lang="tr-TR" dirty="0" smtClean="0"/>
              <a:t>müdürlüklerince </a:t>
            </a:r>
            <a:r>
              <a:rPr lang="tr-TR" dirty="0"/>
              <a:t>işbirliği ile sağlanacaktır.  </a:t>
            </a:r>
          </a:p>
          <a:p>
            <a:pPr algn="just"/>
            <a:r>
              <a:rPr lang="tr-TR" dirty="0"/>
              <a:t>6. Öğrenci yoğunluğu olan illerde yapılacak spor etkinlikleri için sabah ve öğle </a:t>
            </a:r>
            <a:r>
              <a:rPr lang="tr-TR" dirty="0" smtClean="0"/>
              <a:t>ders </a:t>
            </a:r>
            <a:r>
              <a:rPr lang="tr-TR" dirty="0"/>
              <a:t>planlaması il/ilçe müftülüklerimiz tarafından EK-5 protokol hükümlerine </a:t>
            </a:r>
            <a:r>
              <a:rPr lang="tr-TR" dirty="0" smtClean="0"/>
              <a:t>göre </a:t>
            </a:r>
            <a:r>
              <a:rPr lang="tr-TR" dirty="0"/>
              <a:t>yapılacaktır. </a:t>
            </a:r>
          </a:p>
          <a:p>
            <a:pPr algn="just"/>
            <a:r>
              <a:rPr lang="tr-TR" dirty="0"/>
              <a:t>VIII- GÖREVLENDİRME  </a:t>
            </a:r>
          </a:p>
          <a:p>
            <a:pPr algn="just"/>
            <a:r>
              <a:rPr lang="tr-TR" dirty="0"/>
              <a:t>1. Yaz Kur’an kurslarında Diyanet işleri Başkanlığı Kur’an Eğitim ve Öğretimine </a:t>
            </a:r>
            <a:r>
              <a:rPr lang="tr-TR" dirty="0" smtClean="0"/>
              <a:t>Yönelik </a:t>
            </a:r>
            <a:r>
              <a:rPr lang="tr-TR" dirty="0"/>
              <a:t>Kurslar ile Öğrenci Yurt ve Pansiyonları Yönergesinin 58. maddesine </a:t>
            </a:r>
            <a:r>
              <a:rPr lang="tr-TR" dirty="0" smtClean="0"/>
              <a:t>öre </a:t>
            </a:r>
            <a:r>
              <a:rPr lang="tr-TR" dirty="0"/>
              <a:t>görevlendirme yapılacaktır. </a:t>
            </a:r>
          </a:p>
          <a:p>
            <a:pPr algn="just"/>
            <a:r>
              <a:rPr lang="tr-TR" dirty="0"/>
              <a:t>2.  Program üzerinde hiçbir şekilde personel kaydı tutulmayacak olup, </a:t>
            </a:r>
            <a:r>
              <a:rPr lang="tr-TR" dirty="0" smtClean="0"/>
              <a:t>görevlendirmeler </a:t>
            </a:r>
            <a:r>
              <a:rPr lang="tr-TR" dirty="0"/>
              <a:t>İnsan Kaynakları Genel Müdürlüğü’nce kullanılan, İKYS </a:t>
            </a:r>
            <a:r>
              <a:rPr lang="tr-TR" dirty="0" smtClean="0"/>
              <a:t>(</a:t>
            </a:r>
            <a:r>
              <a:rPr lang="tr-TR" dirty="0"/>
              <a:t>http://ikys.diyanet.gov.tr) programı üzerinden yapılacaktır.  </a:t>
            </a:r>
          </a:p>
          <a:p>
            <a:pPr algn="just"/>
            <a:r>
              <a:rPr lang="tr-TR" dirty="0"/>
              <a:t> </a:t>
            </a:r>
          </a:p>
          <a:p>
            <a:pPr marL="114300" indent="0" algn="just">
              <a:buNone/>
            </a:pPr>
            <a:endParaRPr lang="tr-TR" dirty="0"/>
          </a:p>
          <a:p>
            <a:pPr algn="just"/>
            <a:r>
              <a:rPr lang="tr-TR" dirty="0"/>
              <a:t>IX-ÜCRETLENDİRME </a:t>
            </a:r>
          </a:p>
          <a:p>
            <a:pPr algn="just"/>
            <a:r>
              <a:rPr lang="tr-TR" dirty="0"/>
              <a:t>1. Yaz Kur’an kurslarında görevlendirilenlere, Diyanet İşleri Başkanlığınca </a:t>
            </a:r>
            <a:r>
              <a:rPr lang="tr-TR" dirty="0" smtClean="0"/>
              <a:t>Düzenlenen </a:t>
            </a:r>
            <a:r>
              <a:rPr lang="tr-TR" dirty="0"/>
              <a:t>Eğitim Faaliyetlerinde Uygulanacak Ders ve Ek Ders Kararlarına </a:t>
            </a:r>
            <a:r>
              <a:rPr lang="tr-TR" dirty="0" smtClean="0"/>
              <a:t>İlişkin </a:t>
            </a:r>
            <a:r>
              <a:rPr lang="tr-TR" dirty="0"/>
              <a:t>Bakanlar Kurulu Kararı’nın 5. maddesine göre ek ders görevi verilir. </a:t>
            </a:r>
          </a:p>
          <a:p>
            <a:pPr algn="just"/>
            <a:r>
              <a:rPr lang="tr-TR" dirty="0">
                <a:solidFill>
                  <a:srgbClr val="00B0F0"/>
                </a:solidFill>
              </a:rPr>
              <a:t>2. Diyanet İşleri Başkanlığınca Düzenlenen Eğitim Faaliyetlerinde Uygulanacak </a:t>
            </a:r>
            <a:r>
              <a:rPr lang="tr-TR" dirty="0" smtClean="0">
                <a:solidFill>
                  <a:srgbClr val="00B0F0"/>
                </a:solidFill>
              </a:rPr>
              <a:t>Ders </a:t>
            </a:r>
            <a:r>
              <a:rPr lang="tr-TR" dirty="0">
                <a:solidFill>
                  <a:srgbClr val="00B0F0"/>
                </a:solidFill>
              </a:rPr>
              <a:t>ve Ek Ders Kararlarına İlişkin Bakanlar Kurulu Kararı’nın 11. </a:t>
            </a:r>
            <a:r>
              <a:rPr lang="tr-TR" dirty="0" smtClean="0">
                <a:solidFill>
                  <a:srgbClr val="00B0F0"/>
                </a:solidFill>
              </a:rPr>
              <a:t>maddesine </a:t>
            </a:r>
            <a:r>
              <a:rPr lang="tr-TR" dirty="0">
                <a:solidFill>
                  <a:srgbClr val="00B0F0"/>
                </a:solidFill>
              </a:rPr>
              <a:t>göre ek ders ücreti tahakkuk ettirilecektir. (Yeterlilik belgesi </a:t>
            </a:r>
            <a:r>
              <a:rPr lang="tr-TR" dirty="0" smtClean="0">
                <a:solidFill>
                  <a:srgbClr val="00B0F0"/>
                </a:solidFill>
              </a:rPr>
              <a:t>olmayan </a:t>
            </a:r>
            <a:r>
              <a:rPr lang="tr-TR" dirty="0">
                <a:solidFill>
                  <a:srgbClr val="00B0F0"/>
                </a:solidFill>
              </a:rPr>
              <a:t>imam-hatip lisesi mezunları görevlendirilebilmekle birlikte ek </a:t>
            </a:r>
          </a:p>
          <a:p>
            <a:pPr algn="just"/>
            <a:r>
              <a:rPr lang="tr-TR" dirty="0">
                <a:solidFill>
                  <a:srgbClr val="00B0F0"/>
                </a:solidFill>
              </a:rPr>
              <a:t>ders ücreti tahakkuk ettirilmez. Ancak söz konusu öğreticilerin ek ders </a:t>
            </a:r>
            <a:r>
              <a:rPr lang="tr-TR" dirty="0" smtClean="0">
                <a:solidFill>
                  <a:srgbClr val="00B0F0"/>
                </a:solidFill>
              </a:rPr>
              <a:t>ücretleri </a:t>
            </a:r>
            <a:r>
              <a:rPr lang="tr-TR" dirty="0">
                <a:solidFill>
                  <a:srgbClr val="00B0F0"/>
                </a:solidFill>
              </a:rPr>
              <a:t>mahallindeki vakıf ve derneklerce karşılanabilir.) </a:t>
            </a:r>
          </a:p>
          <a:p>
            <a:pPr algn="just"/>
            <a:r>
              <a:rPr lang="tr-TR" dirty="0"/>
              <a:t>3. Söz konusu ek dersler program tarafından kursiyerlerin sisteme kayıt tarihine </a:t>
            </a:r>
            <a:r>
              <a:rPr lang="tr-TR" dirty="0" smtClean="0"/>
              <a:t>ve </a:t>
            </a:r>
            <a:r>
              <a:rPr lang="tr-TR" dirty="0"/>
              <a:t>sayılarına göre hesaplanacak olup, ek derslere ait “Tahakkuk Cetveli” </a:t>
            </a:r>
            <a:r>
              <a:rPr lang="tr-TR" dirty="0" smtClean="0"/>
              <a:t>öğreticilerin </a:t>
            </a:r>
            <a:r>
              <a:rPr lang="tr-TR" dirty="0"/>
              <a:t>beyanı esas alınarak program üzerinden alınacak ve kesinlikle </a:t>
            </a:r>
            <a:r>
              <a:rPr lang="tr-TR" dirty="0" smtClean="0"/>
              <a:t>elle </a:t>
            </a:r>
            <a:r>
              <a:rPr lang="tr-TR" dirty="0"/>
              <a:t>doldurulmayacaktır. Elle doldurulan ve kontrolü sistem tarafından </a:t>
            </a:r>
            <a:r>
              <a:rPr lang="tr-TR" dirty="0" smtClean="0"/>
              <a:t>yapılmayan </a:t>
            </a:r>
            <a:r>
              <a:rPr lang="tr-TR" dirty="0"/>
              <a:t>listelere ödeme yapılmayacaktır. </a:t>
            </a:r>
          </a:p>
          <a:p>
            <a:pPr algn="just"/>
            <a:r>
              <a:rPr lang="tr-TR" dirty="0"/>
              <a:t>X-BELGE İŞLEMLERİ VE FORMLAR  </a:t>
            </a:r>
          </a:p>
          <a:p>
            <a:pPr algn="just"/>
            <a:r>
              <a:rPr lang="tr-TR" dirty="0"/>
              <a:t>Yaz Kur’an kursları ile ilgili bütün bilgi girişleri EHYS programı aracılığıyla </a:t>
            </a:r>
            <a:r>
              <a:rPr lang="tr-TR" dirty="0" smtClean="0"/>
              <a:t>yapılacaktır</a:t>
            </a:r>
            <a:r>
              <a:rPr lang="tr-TR" dirty="0"/>
              <a:t>. </a:t>
            </a:r>
          </a:p>
          <a:p>
            <a:pPr algn="just"/>
            <a:r>
              <a:rPr lang="tr-TR" dirty="0"/>
              <a:t>XI- EHYS PROGRAMINDA YAZ KUR’AN KURSLARININ AÇILIŞI, </a:t>
            </a:r>
          </a:p>
          <a:p>
            <a:pPr algn="just"/>
            <a:r>
              <a:rPr lang="tr-TR" dirty="0"/>
              <a:t>ÖĞRETİCİ VE KURSİYER KAYIT İŞLEMLERİ </a:t>
            </a:r>
          </a:p>
          <a:p>
            <a:pPr algn="just"/>
            <a:r>
              <a:rPr lang="tr-TR" dirty="0"/>
              <a:t>1. Birimler tarafından açılması planlanan kurslar ve bu kurslarda görev alacak </a:t>
            </a:r>
            <a:r>
              <a:rPr lang="tr-TR" dirty="0" smtClean="0"/>
              <a:t>personel </a:t>
            </a:r>
            <a:r>
              <a:rPr lang="tr-TR" dirty="0"/>
              <a:t>“Yaz Kur’an Kursu İşlemleri”/“Öğretici ve Kursiyer İşlemleri” </a:t>
            </a:r>
            <a:r>
              <a:rPr lang="tr-TR" dirty="0" smtClean="0"/>
              <a:t>menüsü </a:t>
            </a:r>
            <a:r>
              <a:rPr lang="tr-TR" dirty="0"/>
              <a:t>başlığı altında yer alan “Yeni Kayıt” butonu kullanılarak </a:t>
            </a:r>
            <a:r>
              <a:rPr lang="tr-TR" dirty="0" smtClean="0"/>
              <a:t>yapılacaktır</a:t>
            </a:r>
            <a:r>
              <a:rPr lang="tr-TR" dirty="0"/>
              <a:t>. </a:t>
            </a:r>
          </a:p>
          <a:p>
            <a:pPr algn="just"/>
            <a:r>
              <a:rPr lang="tr-TR" dirty="0"/>
              <a:t>2. Tanımlamaların ardından öğreticiler tarafından uygulama esaslarında belirtilen </a:t>
            </a:r>
          </a:p>
          <a:p>
            <a:pPr algn="just"/>
            <a:r>
              <a:rPr lang="tr-TR" dirty="0"/>
              <a:t>tarihler arasında kursiyer girişleri yapıldıktan sonra, “Onaya Gönder” butonu </a:t>
            </a:r>
          </a:p>
          <a:p>
            <a:pPr algn="just"/>
            <a:r>
              <a:rPr lang="tr-TR" dirty="0"/>
              <a:t>kullanılarak kayıtları tamamlanmış olacaktır. </a:t>
            </a:r>
          </a:p>
          <a:p>
            <a:pPr algn="just"/>
            <a:r>
              <a:rPr lang="tr-TR" dirty="0"/>
              <a:t>3. Öğreticiler tarafından onaya gönderilen kursiyer listelerinin müftülüklerce </a:t>
            </a:r>
          </a:p>
          <a:p>
            <a:pPr algn="just"/>
            <a:r>
              <a:rPr lang="tr-TR" dirty="0"/>
              <a:t>kontrol edilmesinin ardından “Ek-9” formu yazıcıdan çıktı alınacak ve ilgili </a:t>
            </a:r>
          </a:p>
          <a:p>
            <a:pPr algn="just"/>
            <a:r>
              <a:rPr lang="tr-TR" dirty="0"/>
              <a:t>birim müftülerince onaylanacaktır.  </a:t>
            </a:r>
          </a:p>
          <a:p>
            <a:pPr algn="just"/>
            <a:r>
              <a:rPr lang="tr-TR" dirty="0"/>
              <a:t>4. Müftülerce onaylanmasının ardından, tarih ve sayı numarası verilip sistem </a:t>
            </a:r>
          </a:p>
          <a:p>
            <a:pPr algn="just"/>
            <a:r>
              <a:rPr lang="tr-TR" dirty="0"/>
              <a:t>üzerinden onay verilecektir. </a:t>
            </a:r>
          </a:p>
          <a:p>
            <a:pPr algn="just"/>
            <a:r>
              <a:rPr lang="tr-TR" dirty="0"/>
              <a:t>5. İmzalanan “Ek-9” formlar müftülüklerce muhafaza edilecek, öğreticiler ise </a:t>
            </a:r>
          </a:p>
          <a:p>
            <a:pPr algn="just"/>
            <a:r>
              <a:rPr lang="tr-TR" dirty="0"/>
              <a:t>“Ek-9” formlarının çıktılarını sistem üzerinden alacak ve kursta muhafaza </a:t>
            </a:r>
          </a:p>
          <a:p>
            <a:pPr algn="just"/>
            <a:r>
              <a:rPr lang="tr-TR" dirty="0"/>
              <a:t>edecektir. </a:t>
            </a:r>
          </a:p>
          <a:p>
            <a:pPr algn="just"/>
            <a:r>
              <a:rPr lang="tr-TR" dirty="0"/>
              <a:t>XII-YAZ KUR’AN KURSLARI HİZMET İÇİ EĞİTİM SEMİNERLERİ </a:t>
            </a:r>
          </a:p>
          <a:p>
            <a:pPr algn="just"/>
            <a:r>
              <a:rPr lang="tr-TR" dirty="0"/>
              <a:t>Yaz Kur’an kurslarının daha etkin ve verimli olması amacıyla Başkanlığımız tarafından </a:t>
            </a:r>
          </a:p>
          <a:p>
            <a:pPr algn="just"/>
            <a:r>
              <a:rPr lang="tr-TR" dirty="0"/>
              <a:t>düzenlenen yaz Kur’an kursları rehber öğreticiler seminerine katılan yönetici ve </a:t>
            </a:r>
          </a:p>
          <a:p>
            <a:pPr algn="just"/>
            <a:r>
              <a:rPr lang="tr-TR" dirty="0"/>
              <a:t>görevlilerin seminer kazanımlarını yaz Kur’an kurslarında görev alacaklara aktarabilmeleri </a:t>
            </a:r>
          </a:p>
          <a:p>
            <a:pPr algn="just"/>
            <a:r>
              <a:rPr lang="tr-TR" dirty="0"/>
              <a:t>amacıyla mahallinde seminerler düzenlenecektir. Bu hususta il/ilçe müftülükleri gerekli </a:t>
            </a:r>
          </a:p>
          <a:p>
            <a:pPr algn="just"/>
            <a:r>
              <a:rPr lang="tr-TR" dirty="0"/>
              <a:t>hazırlıkları yapacaktır. </a:t>
            </a:r>
          </a:p>
          <a:p>
            <a:pPr algn="just"/>
            <a:r>
              <a:rPr lang="tr-TR" dirty="0"/>
              <a:t>İl/ilçe müftülüklerimizce mahallinde yapılacak olan yaz Kur’an kursları hizmet içi </a:t>
            </a:r>
          </a:p>
          <a:p>
            <a:pPr algn="just"/>
            <a:r>
              <a:rPr lang="tr-TR" dirty="0"/>
              <a:t>eğitim seminerlerinin düzenlenmesinde aşağıdaki hususlara dikkat edilecektir: </a:t>
            </a:r>
          </a:p>
          <a:p>
            <a:pPr algn="just"/>
            <a:r>
              <a:rPr lang="tr-TR" dirty="0"/>
              <a:t>1.  Seminerler, 25-30 Mayıs 2014 tarihleri arasında Afyon Sandıklı’da </a:t>
            </a:r>
          </a:p>
          <a:p>
            <a:pPr algn="just"/>
            <a:r>
              <a:rPr lang="tr-TR" dirty="0"/>
              <a:t>gerçekleştirilen yaz Kur’an kursu rehber öğreticiler seminerine katılmış olan </a:t>
            </a:r>
          </a:p>
          <a:p>
            <a:pPr algn="just"/>
            <a:r>
              <a:rPr lang="tr-TR" dirty="0"/>
              <a:t>personelin sorumluluğunda yapılacaktır. Seminere katılmış olan görevliler il </a:t>
            </a:r>
          </a:p>
          <a:p>
            <a:pPr algn="just"/>
            <a:r>
              <a:rPr lang="tr-TR" dirty="0"/>
              <a:t>genelinde ve ilçelerde seminer vermek üzere görevlendirilecektir. Ayrıca </a:t>
            </a:r>
          </a:p>
          <a:p>
            <a:pPr algn="just"/>
            <a:r>
              <a:rPr lang="tr-TR" dirty="0"/>
              <a:t>6 </a:t>
            </a:r>
          </a:p>
          <a:p>
            <a:pPr algn="just"/>
            <a:r>
              <a:rPr lang="tr-TR" dirty="0"/>
              <a:t> </a:t>
            </a:r>
          </a:p>
          <a:p>
            <a:pPr algn="just"/>
            <a:r>
              <a:rPr lang="tr-TR" dirty="0"/>
              <a:t>seminerlerde 2013 yılı yaz Kur’an kursu rehber öğreticiler seminerine </a:t>
            </a:r>
          </a:p>
          <a:p>
            <a:pPr algn="just"/>
            <a:r>
              <a:rPr lang="tr-TR" dirty="0"/>
              <a:t>katılanlardan, İlahiyat Fakültesi hocalarından ve Diyanet İşleri Başkanlığı </a:t>
            </a:r>
          </a:p>
          <a:p>
            <a:pPr algn="just"/>
            <a:r>
              <a:rPr lang="tr-TR" dirty="0"/>
              <a:t>Eğitim Merkezi hocalarından da istifade edilebilecektir. </a:t>
            </a:r>
          </a:p>
          <a:p>
            <a:pPr algn="just"/>
            <a:r>
              <a:rPr lang="tr-TR" dirty="0"/>
              <a:t>2. Seminerler, yaz Kur’an kurslarında görevlendirilecek tüm personeli </a:t>
            </a:r>
          </a:p>
          <a:p>
            <a:pPr algn="just"/>
            <a:r>
              <a:rPr lang="tr-TR" dirty="0"/>
              <a:t>kapsayacak şekilde 05-18 Haziran 2014 tarihleri arasında yapılacaktır. </a:t>
            </a:r>
          </a:p>
          <a:p>
            <a:pPr algn="just"/>
            <a:r>
              <a:rPr lang="tr-TR" dirty="0"/>
              <a:t>Seminerlerin süresi ve saatleri katılımcı sayısı ve mahallin imkânları </a:t>
            </a:r>
          </a:p>
          <a:p>
            <a:pPr algn="just"/>
            <a:r>
              <a:rPr lang="tr-TR" dirty="0"/>
              <a:t>ölçüsünde il/ilçe müftülüklerince planlanacaktır. </a:t>
            </a:r>
          </a:p>
          <a:p>
            <a:pPr algn="just"/>
            <a:r>
              <a:rPr lang="tr-TR" dirty="0"/>
              <a:t>3. Görevli sayısı fazla olan yerlerde yapılacak olan hizmet içi eğitim </a:t>
            </a:r>
          </a:p>
          <a:p>
            <a:pPr algn="just"/>
            <a:r>
              <a:rPr lang="tr-TR" dirty="0"/>
              <a:t>seminerleri için, uygun mekânlar sağlanacaktır. Görevliler gerektiğinde </a:t>
            </a:r>
          </a:p>
          <a:p>
            <a:pPr algn="just"/>
            <a:r>
              <a:rPr lang="tr-TR" dirty="0"/>
              <a:t>gruplar halinde seminere alınacaktır. </a:t>
            </a:r>
          </a:p>
          <a:p>
            <a:pPr algn="just"/>
            <a:r>
              <a:rPr lang="tr-TR" dirty="0"/>
              <a:t> </a:t>
            </a:r>
          </a:p>
          <a:p>
            <a:pPr algn="just"/>
            <a:r>
              <a:rPr lang="tr-TR" dirty="0"/>
              <a:t>Mahallinde yapılacak olan 2014 yılı yaz Kur’an kursları hizmet içi eğitim </a:t>
            </a:r>
          </a:p>
          <a:p>
            <a:pPr algn="just"/>
            <a:r>
              <a:rPr lang="tr-TR" dirty="0"/>
              <a:t>seminerlerinin düzenlenmesinde özveri ile çalışan başta müftülük personelimiz olmak üzere </a:t>
            </a:r>
          </a:p>
          <a:p>
            <a:pPr algn="just"/>
            <a:r>
              <a:rPr lang="tr-TR" dirty="0"/>
              <a:t>tüm personelimize teşekkür ederiz. </a:t>
            </a:r>
          </a:p>
          <a:p>
            <a:pPr algn="just"/>
            <a:r>
              <a:rPr lang="tr-TR" dirty="0"/>
              <a:t> </a:t>
            </a:r>
          </a:p>
          <a:p>
            <a:pPr algn="just"/>
            <a:r>
              <a:rPr lang="tr-TR" dirty="0"/>
              <a:t>DİYANET İŞLERİ BAŞKANLIĞI </a:t>
            </a:r>
          </a:p>
        </p:txBody>
      </p:sp>
    </p:spTree>
    <p:extLst>
      <p:ext uri="{BB962C8B-B14F-4D97-AF65-F5344CB8AC3E}">
        <p14:creationId xmlns="" xmlns:p14="http://schemas.microsoft.com/office/powerpoint/2010/main" val="2863640711"/>
      </p:ext>
    </p:extLst>
  </p:cSld>
  <p:clrMapOvr>
    <a:masterClrMapping/>
  </p:clrMapOvr>
  <p:transition spd="slow" advClick="0" advTm="2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a:ea typeface="Calibri"/>
                <a:cs typeface="Times New Roman"/>
              </a:rPr>
              <a:t>Yaz Kur’an Kursu İstatistikleri</a:t>
            </a:r>
            <a:endParaRPr lang="tr-TR" dirty="0"/>
          </a:p>
        </p:txBody>
      </p:sp>
      <p:sp>
        <p:nvSpPr>
          <p:cNvPr id="3" name="İçerik Yer Tutucusu 2"/>
          <p:cNvSpPr>
            <a:spLocks noGrp="1"/>
          </p:cNvSpPr>
          <p:nvPr>
            <p:ph idx="1"/>
          </p:nvPr>
        </p:nvSpPr>
        <p:spPr/>
        <p:txBody>
          <a:bodyPr/>
          <a:lstStyle/>
          <a:p>
            <a:pPr indent="0" algn="just">
              <a:lnSpc>
                <a:spcPct val="115000"/>
              </a:lnSpc>
              <a:spcAft>
                <a:spcPts val="0"/>
              </a:spcAft>
              <a:buNone/>
            </a:pPr>
            <a:endParaRPr lang="tr-TR" dirty="0" smtClean="0">
              <a:solidFill>
                <a:schemeClr val="tx1"/>
              </a:solidFill>
              <a:ea typeface="Times New Roman"/>
              <a:cs typeface="Times New Roman"/>
            </a:endParaRPr>
          </a:p>
          <a:p>
            <a:pPr indent="0" algn="just">
              <a:lnSpc>
                <a:spcPct val="115000"/>
              </a:lnSpc>
              <a:spcAft>
                <a:spcPts val="0"/>
              </a:spcAft>
              <a:buNone/>
            </a:pPr>
            <a:r>
              <a:rPr lang="tr-TR" sz="2800" dirty="0" smtClean="0">
                <a:solidFill>
                  <a:schemeClr val="tx1"/>
                </a:solidFill>
                <a:ea typeface="Times New Roman"/>
                <a:cs typeface="Times New Roman"/>
              </a:rPr>
              <a:t>Görüldüğü </a:t>
            </a:r>
            <a:r>
              <a:rPr lang="tr-TR" sz="2800" dirty="0">
                <a:solidFill>
                  <a:schemeClr val="tx1"/>
                </a:solidFill>
                <a:ea typeface="Times New Roman"/>
                <a:cs typeface="Times New Roman"/>
              </a:rPr>
              <a:t>gibi Yaz Kur’an Kurslarına ilgi her geçen yıl artmaktadır. Bu sayılar, ilk bakışta ‘yüksek’ gibi görünse de, bu kurslara potansiyel olarak devam edebilecek öğrenci toplamına göre oldukça düşüktür. </a:t>
            </a:r>
            <a:endParaRPr lang="tr-TR" sz="2800" dirty="0" smtClean="0">
              <a:solidFill>
                <a:schemeClr val="tx1"/>
              </a:solidFill>
              <a:ea typeface="Times New Roman"/>
              <a:cs typeface="Times New Roman"/>
            </a:endParaRPr>
          </a:p>
          <a:p>
            <a:pPr indent="0" algn="just">
              <a:lnSpc>
                <a:spcPct val="115000"/>
              </a:lnSpc>
              <a:spcAft>
                <a:spcPts val="0"/>
              </a:spcAft>
              <a:buNone/>
            </a:pPr>
            <a:r>
              <a:rPr lang="tr-TR" sz="2800" dirty="0" smtClean="0">
                <a:solidFill>
                  <a:schemeClr val="tx1"/>
                </a:solidFill>
                <a:ea typeface="Times New Roman"/>
                <a:cs typeface="Times New Roman"/>
              </a:rPr>
              <a:t>Nitekim </a:t>
            </a:r>
            <a:r>
              <a:rPr lang="tr-TR" sz="2800" dirty="0">
                <a:solidFill>
                  <a:schemeClr val="tx1"/>
                </a:solidFill>
                <a:ea typeface="Times New Roman"/>
                <a:cs typeface="Times New Roman"/>
              </a:rPr>
              <a:t>konuya ilişkin istatistikler hedef kitlede yer alan birçok çocuğun yaz Kur’an kurslarına gelmediğini ortaya koymaktadır. </a:t>
            </a:r>
            <a:endParaRPr lang="tr-TR" sz="2800" dirty="0"/>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14629370"/>
      </p:ext>
    </p:extLst>
  </p:cSld>
  <p:clrMapOvr>
    <a:masterClrMapping/>
  </p:clrMapOvr>
  <p:transition spd="slow" advClick="0"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a:ea typeface="Calibri"/>
                <a:cs typeface="Times New Roman"/>
              </a:rPr>
              <a:t>Yaz Kur’an Kursu İstatistikleri</a:t>
            </a:r>
            <a:endParaRPr lang="tr-TR" dirty="0"/>
          </a:p>
        </p:txBody>
      </p:sp>
      <p:sp>
        <p:nvSpPr>
          <p:cNvPr id="3"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endParaRPr lang="tr-TR" sz="2200" dirty="0">
              <a:solidFill>
                <a:schemeClr val="tx1"/>
              </a:solidFill>
            </a:endParaRPr>
          </a:p>
          <a:p>
            <a:pPr marL="114300" indent="0" algn="just">
              <a:buNone/>
            </a:pPr>
            <a:r>
              <a:rPr lang="tr-TR" sz="3200" dirty="0" smtClean="0">
                <a:solidFill>
                  <a:schemeClr val="tx1"/>
                </a:solidFill>
              </a:rPr>
              <a:t>Bu konuda ilişkisi olan herkesin özellikle de din görevlileri ve öğreticilerin rolü vardır. </a:t>
            </a:r>
          </a:p>
          <a:p>
            <a:pPr marL="114300" indent="0" algn="just">
              <a:buNone/>
            </a:pPr>
            <a:r>
              <a:rPr lang="tr-TR" sz="3200" dirty="0" smtClean="0">
                <a:solidFill>
                  <a:schemeClr val="tx1"/>
                </a:solidFill>
              </a:rPr>
              <a:t>Yaz Kur’an Kurslarında görev yapan din görevlileri ve öğreticiler, her şeyden önce yaptıkları işin ciddi ve ağır bir sorumluluk olduğunu bilmelidirler. </a:t>
            </a: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36426386"/>
      </p:ext>
    </p:extLst>
  </p:cSld>
  <p:clrMapOvr>
    <a:masterClrMapping/>
  </p:clrMapOvr>
  <p:transition spd="slow" advClick="0"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a:ea typeface="Calibri"/>
                <a:cs typeface="Times New Roman"/>
              </a:rPr>
              <a:t>Yaz Kur’an </a:t>
            </a:r>
            <a:r>
              <a:rPr lang="tr-TR" sz="3200" b="1" cap="none" dirty="0" smtClean="0">
                <a:solidFill>
                  <a:prstClr val="black"/>
                </a:solidFill>
                <a:latin typeface="Times New Roman"/>
                <a:ea typeface="Calibri"/>
                <a:cs typeface="Times New Roman"/>
              </a:rPr>
              <a:t>Kurslarının Amacı</a:t>
            </a:r>
            <a:endParaRPr lang="tr-TR" dirty="0"/>
          </a:p>
        </p:txBody>
      </p:sp>
      <p:sp>
        <p:nvSpPr>
          <p:cNvPr id="3" name="İçerik Yer Tutucusu 2"/>
          <p:cNvSpPr>
            <a:spLocks noGrp="1"/>
          </p:cNvSpPr>
          <p:nvPr>
            <p:ph idx="1"/>
          </p:nvPr>
        </p:nvSpPr>
        <p:spPr/>
        <p:txBody>
          <a:bodyPr/>
          <a:lstStyle/>
          <a:p>
            <a:pPr marL="114300" indent="0" algn="just">
              <a:buNone/>
            </a:pPr>
            <a:r>
              <a:rPr lang="tr-TR" sz="2800" dirty="0">
                <a:solidFill>
                  <a:srgbClr val="FF0000"/>
                </a:solidFill>
              </a:rPr>
              <a:t>Y</a:t>
            </a:r>
            <a:r>
              <a:rPr lang="tr-TR" sz="2800" dirty="0" smtClean="0">
                <a:solidFill>
                  <a:srgbClr val="FF0000"/>
                </a:solidFill>
              </a:rPr>
              <a:t>az kurslarında hedef; öğrenciye bilgi yüklemek değil, onları Kur’an iklimiyle ve buna bağlı olarak manevi değerlerle tanıştırmaktır. </a:t>
            </a:r>
          </a:p>
          <a:p>
            <a:pPr marL="114300" indent="0" algn="just">
              <a:buNone/>
            </a:pPr>
            <a:r>
              <a:rPr lang="tr-TR" sz="2800" dirty="0" smtClean="0">
                <a:solidFill>
                  <a:schemeClr val="tx1"/>
                </a:solidFill>
              </a:rPr>
              <a:t>Bir başka ifadeyle çocukların, cami avlusunda, minare gölgesinde, Kur’an ve ezan sesi dinleyen, Kur’an okuyan, onu anlamaya çalışan, cami ve muhiti ile ilgili güzel hatıralar derleyen, hepsinden daha önemlisi de kimliğini inşa ederken bunların bilincinde olan kişiler olarak yetişmelerine ortam hazırlamaktır. </a:t>
            </a:r>
            <a:endParaRPr lang="tr-TR" sz="2800"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170437005"/>
      </p:ext>
    </p:extLst>
  </p:cSld>
  <p:clrMapOvr>
    <a:masterClrMapping/>
  </p:clrMapOvr>
  <p:transition spd="slow" advClick="0" advTm="20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YAZKKSUNUMm">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YAZKKSUNUMm</Template>
  <TotalTime>760</TotalTime>
  <Words>5051</Words>
  <Application>Microsoft Office PowerPoint</Application>
  <PresentationFormat>Ekran Gösterisi (4:3)</PresentationFormat>
  <Paragraphs>463</Paragraphs>
  <Slides>62</Slides>
  <Notes>1</Notes>
  <HiddenSlides>0</HiddenSlides>
  <MMClips>0</MMClips>
  <ScaleCrop>false</ScaleCrop>
  <HeadingPairs>
    <vt:vector size="4" baseType="variant">
      <vt:variant>
        <vt:lpstr>Tema</vt:lpstr>
      </vt:variant>
      <vt:variant>
        <vt:i4>1</vt:i4>
      </vt:variant>
      <vt:variant>
        <vt:lpstr>Slayt Başlıkları</vt:lpstr>
      </vt:variant>
      <vt:variant>
        <vt:i4>62</vt:i4>
      </vt:variant>
    </vt:vector>
  </HeadingPairs>
  <TitlesOfParts>
    <vt:vector size="63" baseType="lpstr">
      <vt:lpstr>YAZKKSUNUMm</vt:lpstr>
      <vt:lpstr>T.C. Diyanet İşleri Başkanlığı Eğitim Hizmetleri Genel Müdürlüğü</vt:lpstr>
      <vt:lpstr>TARİHÇE</vt:lpstr>
      <vt:lpstr>dayanak</vt:lpstr>
      <vt:lpstr>Yaz Kur'an Kurslarının Önemi</vt:lpstr>
      <vt:lpstr>Yaz Kur'an Kurslarının Önemi</vt:lpstr>
      <vt:lpstr>Yaz Kur’an Kursu İstatistikleri</vt:lpstr>
      <vt:lpstr>Yaz Kur’an Kursu İstatistikleri</vt:lpstr>
      <vt:lpstr>Yaz Kur’an Kursu İstatistikleri</vt:lpstr>
      <vt:lpstr>Yaz Kur’an Kurslarının Amacı</vt:lpstr>
      <vt:lpstr>Yaz Kur'an Kurslarının Amacı </vt:lpstr>
      <vt:lpstr>Yaz Kur'an Kurslarının Amacı </vt:lpstr>
      <vt:lpstr>Duyuru ve Kayıtlar </vt:lpstr>
      <vt:lpstr>Hazırlık</vt:lpstr>
      <vt:lpstr>Açılış </vt:lpstr>
      <vt:lpstr>Kurs Saatleri</vt:lpstr>
      <vt:lpstr>Sınıf Oluşturma</vt:lpstr>
      <vt:lpstr>Seviye Belirleme</vt:lpstr>
      <vt:lpstr>Seviye Belirleme</vt:lpstr>
      <vt:lpstr>Öğretim Programları</vt:lpstr>
      <vt:lpstr>Öğretim Programları</vt:lpstr>
      <vt:lpstr>Öğretim Programları</vt:lpstr>
      <vt:lpstr>Öğretim Programları</vt:lpstr>
      <vt:lpstr>Öğretim Programları</vt:lpstr>
      <vt:lpstr>Öğretim Programları</vt:lpstr>
      <vt:lpstr>Öğretim Programları</vt:lpstr>
      <vt:lpstr>Öğretim Programları</vt:lpstr>
      <vt:lpstr>Kur Sistemi</vt:lpstr>
      <vt:lpstr>Kur Sistemi</vt:lpstr>
      <vt:lpstr>Kur Sisteminin Faydaları</vt:lpstr>
      <vt:lpstr>Kur Sisteminin Faydaları</vt:lpstr>
      <vt:lpstr>Kur Sisteminin Faydaları</vt:lpstr>
      <vt:lpstr>Kur’an Kursları (Okul Öncesi Dönemi) Öğretim Programı  (4-6 yaş grubu)</vt:lpstr>
      <vt:lpstr>Kur’an Kursları (Okul Öncesi Dönemi) Öğretim Programı </vt:lpstr>
      <vt:lpstr>Kur’an Kursları (Okul Öncesi Dönemi) Öğretim Programı </vt:lpstr>
      <vt:lpstr>Kur’an Kursları (Okul Öncesi Dönemi) Öğretim Programı </vt:lpstr>
      <vt:lpstr>Kur’an Kursları (Okul Öncesi Dönemi) Öğretim Programı </vt:lpstr>
      <vt:lpstr>Yaz Kur’an Kursu Ders Kitapları</vt:lpstr>
      <vt:lpstr>Yaz Kur’an Kursları  Eğitim-öğretim Ortamları</vt:lpstr>
      <vt:lpstr>Yaz Kur’an Kursları  Eğitim-öğretim Ortamları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Sosyal Etkinlikler</vt:lpstr>
      <vt:lpstr>Sosyal Etkinlikler</vt:lpstr>
      <vt:lpstr>Kapanış ve Değerlendirme </vt:lpstr>
      <vt:lpstr>Öğreticiler</vt:lpstr>
      <vt:lpstr>Öğreticiler</vt:lpstr>
      <vt:lpstr>Öğreticiler</vt:lpstr>
      <vt:lpstr>Öğreticiler</vt:lpstr>
      <vt:lpstr>Öğreticiler</vt:lpstr>
      <vt:lpstr>Öğreticiler</vt:lpstr>
      <vt:lpstr>Sonuç</vt:lpstr>
      <vt:lpstr>Slayt 61</vt:lpstr>
      <vt:lpstr>Slayt 62</vt:lpstr>
    </vt:vector>
  </TitlesOfParts>
  <Company>dersimiz.com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 Eğitim Hizmetleri Genel Müdürlüğü</dc:title>
  <dc:subject>dersimiz.com</dc:subject>
  <dc:creator>dersimiz.com</dc:creator>
  <cp:keywords>dersimiz.com</cp:keywords>
  <dc:description>dersimiz.com</dc:description>
  <cp:lastModifiedBy>aidata</cp:lastModifiedBy>
  <cp:revision>212</cp:revision>
  <dcterms:created xsi:type="dcterms:W3CDTF">2014-05-22T13:36:21Z</dcterms:created>
  <dcterms:modified xsi:type="dcterms:W3CDTF">2017-06-05T07:27:46Z</dcterms:modified>
  <cp:category>dersimiz.com</cp:category>
</cp:coreProperties>
</file>